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5" r:id="rId57"/>
    <p:sldId id="356" r:id="rId58"/>
  </p:sldIdLst>
  <p:sldSz cx="12192000" cy="6858000"/>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6" autoAdjust="0"/>
  </p:normalViewPr>
  <p:slideViewPr>
    <p:cSldViewPr snapToGrid="0">
      <p:cViewPr varScale="1">
        <p:scale>
          <a:sx n="69" d="100"/>
          <a:sy n="69" d="100"/>
        </p:scale>
        <p:origin x="780" y="66"/>
      </p:cViewPr>
      <p:guideLst/>
    </p:cSldViewPr>
  </p:slideViewPr>
  <p:outlineViewPr>
    <p:cViewPr>
      <p:scale>
        <a:sx n="33" d="100"/>
        <a:sy n="33" d="100"/>
      </p:scale>
      <p:origin x="0" y="-657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4CFA2-0870-4C8D-8320-8362751C927C}" type="datetimeFigureOut">
              <a:rPr lang="sq-AL" smtClean="0"/>
              <a:t>13.3.2024</a:t>
            </a:fld>
            <a:endParaRPr lang="sq-A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532C2-6AA8-4592-A84F-FFA815E87977}" type="slidenum">
              <a:rPr lang="sq-AL" smtClean="0"/>
              <a:t>‹#›</a:t>
            </a:fld>
            <a:endParaRPr lang="sq-AL"/>
          </a:p>
        </p:txBody>
      </p:sp>
    </p:spTree>
    <p:extLst>
      <p:ext uri="{BB962C8B-B14F-4D97-AF65-F5344CB8AC3E}">
        <p14:creationId xmlns:p14="http://schemas.microsoft.com/office/powerpoint/2010/main" val="130959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C9EC00-EBDF-4931-9760-6D96A8098107}" type="slidenum">
              <a:rPr lang="en-US" altLang="sq-AL" smtClean="0">
                <a:latin typeface="Arial" panose="020B0604020202020204" pitchFamily="34" charset="0"/>
              </a:rPr>
              <a:pPr>
                <a:spcBef>
                  <a:spcPct val="0"/>
                </a:spcBef>
              </a:pPr>
              <a:t>1</a:t>
            </a:fld>
            <a:endParaRPr lang="en-US" altLang="sq-AL">
              <a:latin typeface="Arial" panose="020B0604020202020204" pitchFamily="34" charset="0"/>
            </a:endParaRPr>
          </a:p>
        </p:txBody>
      </p:sp>
      <p:sp>
        <p:nvSpPr>
          <p:cNvPr id="6148"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6149"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sq-AL" altLang="sq-AL">
                <a:latin typeface="Arial" panose="020B0604020202020204" pitchFamily="34" charset="0"/>
              </a:rPr>
              <a:t>4/29/2010</a:t>
            </a:r>
            <a:endParaRPr lang="en-US" altLang="sq-AL">
              <a:latin typeface="Arial" panose="020B0604020202020204" pitchFamily="34" charset="0"/>
            </a:endParaRPr>
          </a:p>
        </p:txBody>
      </p:sp>
      <p:sp>
        <p:nvSpPr>
          <p:cNvPr id="6150"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sq-AL" altLang="sq-AL">
              <a:latin typeface="Arial" panose="020B0604020202020204" pitchFamily="34" charset="0"/>
            </a:endParaRPr>
          </a:p>
        </p:txBody>
      </p:sp>
      <p:sp>
        <p:nvSpPr>
          <p:cNvPr id="6151" name="Notes Placeholder 7"/>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sq-AL" altLang="sq-AL"/>
          </a:p>
        </p:txBody>
      </p:sp>
    </p:spTree>
    <p:extLst>
      <p:ext uri="{BB962C8B-B14F-4D97-AF65-F5344CB8AC3E}">
        <p14:creationId xmlns:p14="http://schemas.microsoft.com/office/powerpoint/2010/main" val="2242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24</a:t>
            </a:fld>
            <a:endParaRPr lang="el-GR" altLang="el-GR"/>
          </a:p>
        </p:txBody>
      </p:sp>
    </p:spTree>
    <p:extLst>
      <p:ext uri="{BB962C8B-B14F-4D97-AF65-F5344CB8AC3E}">
        <p14:creationId xmlns:p14="http://schemas.microsoft.com/office/powerpoint/2010/main" val="3369619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2689750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2491590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2309871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1334642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919184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308416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74737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mtClean="0"/>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sq-AL" smtClean="0"/>
              <a:t>Departamenti per Trajnime /KRPP</a:t>
            </a:r>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020A5B-497B-40CB-94F1-BD80E45B0F2C}" type="slidenum">
              <a:rPr lang="en-US" altLang="sq-AL" smtClean="0"/>
              <a:pPr/>
              <a:t>39</a:t>
            </a:fld>
            <a:endParaRPr lang="en-US" altLang="sq-AL" smtClean="0"/>
          </a:p>
        </p:txBody>
      </p:sp>
    </p:spTree>
    <p:extLst>
      <p:ext uri="{BB962C8B-B14F-4D97-AF65-F5344CB8AC3E}">
        <p14:creationId xmlns:p14="http://schemas.microsoft.com/office/powerpoint/2010/main" val="110729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
        <p:nvSpPr>
          <p:cNvPr id="2" name="Footer Placeholder 1"/>
          <p:cNvSpPr>
            <a:spLocks noGrp="1"/>
          </p:cNvSpPr>
          <p:nvPr>
            <p:ph type="ftr" sz="quarter" idx="10"/>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2426742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3049954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72632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163291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16</a:t>
            </a:fld>
            <a:endParaRPr lang="el-GR" altLang="el-GR"/>
          </a:p>
        </p:txBody>
      </p:sp>
    </p:spTree>
    <p:extLst>
      <p:ext uri="{BB962C8B-B14F-4D97-AF65-F5344CB8AC3E}">
        <p14:creationId xmlns:p14="http://schemas.microsoft.com/office/powerpoint/2010/main" val="2576893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17</a:t>
            </a:fld>
            <a:endParaRPr lang="el-GR" altLang="el-GR"/>
          </a:p>
        </p:txBody>
      </p:sp>
    </p:spTree>
    <p:extLst>
      <p:ext uri="{BB962C8B-B14F-4D97-AF65-F5344CB8AC3E}">
        <p14:creationId xmlns:p14="http://schemas.microsoft.com/office/powerpoint/2010/main" val="2104337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60503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9597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2344261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1829930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23</a:t>
            </a:fld>
            <a:endParaRPr lang="el-GR" altLang="el-GR"/>
          </a:p>
        </p:txBody>
      </p:sp>
    </p:spTree>
    <p:extLst>
      <p:ext uri="{BB962C8B-B14F-4D97-AF65-F5344CB8AC3E}">
        <p14:creationId xmlns:p14="http://schemas.microsoft.com/office/powerpoint/2010/main" val="61214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1E4A5DC4-7D74-4A78-9D88-02DB638658A5}" type="datetime1">
              <a:rPr lang="sq-AL" smtClean="0"/>
              <a:t>13.3.2024</a:t>
            </a:fld>
            <a:endParaRPr lang="sq-AL"/>
          </a:p>
        </p:txBody>
      </p:sp>
      <p:sp>
        <p:nvSpPr>
          <p:cNvPr id="5" name="Footer Placeholder 4"/>
          <p:cNvSpPr>
            <a:spLocks noGrp="1"/>
          </p:cNvSpPr>
          <p:nvPr>
            <p:ph type="ftr" sz="quarter" idx="11"/>
          </p:nvPr>
        </p:nvSpPr>
        <p:spPr/>
        <p:txBody>
          <a:bodyPr/>
          <a:lstStyle/>
          <a:p>
            <a:r>
              <a:rPr lang="sq-AL"/>
              <a:t>Departamenti per Trajnime /KRPP</a:t>
            </a:r>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224514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F715E91A-993C-48B3-A8CA-B5A348E524CD}" type="datetime1">
              <a:rPr lang="sq-AL" smtClean="0"/>
              <a:t>13.3.2024</a:t>
            </a:fld>
            <a:endParaRPr lang="sq-AL"/>
          </a:p>
        </p:txBody>
      </p:sp>
      <p:sp>
        <p:nvSpPr>
          <p:cNvPr id="5" name="Footer Placeholder 4"/>
          <p:cNvSpPr>
            <a:spLocks noGrp="1"/>
          </p:cNvSpPr>
          <p:nvPr>
            <p:ph type="ftr" sz="quarter" idx="11"/>
          </p:nvPr>
        </p:nvSpPr>
        <p:spPr/>
        <p:txBody>
          <a:bodyPr/>
          <a:lstStyle/>
          <a:p>
            <a:r>
              <a:rPr lang="sq-AL"/>
              <a:t>Departamenti per Trajnime /KRPP</a:t>
            </a:r>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72201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E0BE4A17-DFFB-49EB-8B7A-A5C13E56BE14}" type="datetime1">
              <a:rPr lang="sq-AL" smtClean="0"/>
              <a:t>13.3.2024</a:t>
            </a:fld>
            <a:endParaRPr lang="sq-AL"/>
          </a:p>
        </p:txBody>
      </p:sp>
      <p:sp>
        <p:nvSpPr>
          <p:cNvPr id="5" name="Footer Placeholder 4"/>
          <p:cNvSpPr>
            <a:spLocks noGrp="1"/>
          </p:cNvSpPr>
          <p:nvPr>
            <p:ph type="ftr" sz="quarter" idx="11"/>
          </p:nvPr>
        </p:nvSpPr>
        <p:spPr/>
        <p:txBody>
          <a:bodyPr/>
          <a:lstStyle/>
          <a:p>
            <a:r>
              <a:rPr lang="sq-AL"/>
              <a:t>Departamenti per Trajnime /KRPP</a:t>
            </a:r>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9537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12192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3853" y="6172200"/>
            <a:ext cx="2745905"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795185" y="6172200"/>
            <a:ext cx="1742593" cy="432048"/>
          </a:xfrm>
          <a:prstGeom prst="rect">
            <a:avLst/>
          </a:prstGeom>
          <a:noFill/>
          <a:ln w="9525">
            <a:noFill/>
            <a:miter lim="800000"/>
            <a:headEnd/>
            <a:tailEnd/>
          </a:ln>
        </p:spPr>
      </p:pic>
    </p:spTree>
    <p:extLst>
      <p:ext uri="{BB962C8B-B14F-4D97-AF65-F5344CB8AC3E}">
        <p14:creationId xmlns:p14="http://schemas.microsoft.com/office/powerpoint/2010/main" val="2758896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extBox 1"/>
          <p:cNvSpPr txBox="1"/>
          <p:nvPr userDrawn="1"/>
        </p:nvSpPr>
        <p:spPr>
          <a:xfrm>
            <a:off x="11695709" y="6580263"/>
            <a:ext cx="36740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21200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753A2C99-A575-4C20-833C-93249E2C734B}" type="datetime1">
              <a:rPr lang="sq-AL" smtClean="0"/>
              <a:t>13.3.2024</a:t>
            </a:fld>
            <a:endParaRPr lang="sq-AL"/>
          </a:p>
        </p:txBody>
      </p:sp>
      <p:sp>
        <p:nvSpPr>
          <p:cNvPr id="5" name="Footer Placeholder 4"/>
          <p:cNvSpPr>
            <a:spLocks noGrp="1"/>
          </p:cNvSpPr>
          <p:nvPr>
            <p:ph type="ftr" sz="quarter" idx="11"/>
          </p:nvPr>
        </p:nvSpPr>
        <p:spPr/>
        <p:txBody>
          <a:bodyPr/>
          <a:lstStyle/>
          <a:p>
            <a:r>
              <a:rPr lang="sq-AL"/>
              <a:t>Departamenti per Trajnime /KRPP</a:t>
            </a:r>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01523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D677D3-03C8-49B0-9AEB-DDEE8418711E}" type="datetime1">
              <a:rPr lang="sq-AL" smtClean="0"/>
              <a:t>13.3.2024</a:t>
            </a:fld>
            <a:endParaRPr lang="sq-AL"/>
          </a:p>
        </p:txBody>
      </p:sp>
      <p:sp>
        <p:nvSpPr>
          <p:cNvPr id="5" name="Footer Placeholder 4"/>
          <p:cNvSpPr>
            <a:spLocks noGrp="1"/>
          </p:cNvSpPr>
          <p:nvPr>
            <p:ph type="ftr" sz="quarter" idx="11"/>
          </p:nvPr>
        </p:nvSpPr>
        <p:spPr/>
        <p:txBody>
          <a:bodyPr/>
          <a:lstStyle/>
          <a:p>
            <a:r>
              <a:rPr lang="sq-AL"/>
              <a:t>Departamenti per Trajnime /KRPP</a:t>
            </a:r>
          </a:p>
        </p:txBody>
      </p:sp>
      <p:sp>
        <p:nvSpPr>
          <p:cNvPr id="6" name="Slide Number Placeholder 5"/>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0067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D05899A9-754B-4C28-BC45-1454E99D4565}" type="datetime1">
              <a:rPr lang="sq-AL" smtClean="0"/>
              <a:t>13.3.2024</a:t>
            </a:fld>
            <a:endParaRPr lang="sq-AL"/>
          </a:p>
        </p:txBody>
      </p:sp>
      <p:sp>
        <p:nvSpPr>
          <p:cNvPr id="6" name="Footer Placeholder 5"/>
          <p:cNvSpPr>
            <a:spLocks noGrp="1"/>
          </p:cNvSpPr>
          <p:nvPr>
            <p:ph type="ftr" sz="quarter" idx="11"/>
          </p:nvPr>
        </p:nvSpPr>
        <p:spPr/>
        <p:txBody>
          <a:bodyPr/>
          <a:lstStyle/>
          <a:p>
            <a:r>
              <a:rPr lang="sq-AL"/>
              <a:t>Departamenti per Trajnime /KRPP</a:t>
            </a:r>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80973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18199B8D-64B5-4892-9B34-AF4AE5FE2D42}" type="datetime1">
              <a:rPr lang="sq-AL" smtClean="0"/>
              <a:t>13.3.2024</a:t>
            </a:fld>
            <a:endParaRPr lang="sq-AL"/>
          </a:p>
        </p:txBody>
      </p:sp>
      <p:sp>
        <p:nvSpPr>
          <p:cNvPr id="8" name="Footer Placeholder 7"/>
          <p:cNvSpPr>
            <a:spLocks noGrp="1"/>
          </p:cNvSpPr>
          <p:nvPr>
            <p:ph type="ftr" sz="quarter" idx="11"/>
          </p:nvPr>
        </p:nvSpPr>
        <p:spPr/>
        <p:txBody>
          <a:bodyPr/>
          <a:lstStyle/>
          <a:p>
            <a:r>
              <a:rPr lang="sq-AL"/>
              <a:t>Departamenti per Trajnime /KRPP</a:t>
            </a:r>
          </a:p>
        </p:txBody>
      </p:sp>
      <p:sp>
        <p:nvSpPr>
          <p:cNvPr id="9" name="Slide Number Placeholder 8"/>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22955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B1965A0B-12C2-43E7-AF9F-488A15D08387}" type="datetime1">
              <a:rPr lang="sq-AL" smtClean="0"/>
              <a:t>13.3.2024</a:t>
            </a:fld>
            <a:endParaRPr lang="sq-AL"/>
          </a:p>
        </p:txBody>
      </p:sp>
      <p:sp>
        <p:nvSpPr>
          <p:cNvPr id="4" name="Footer Placeholder 3"/>
          <p:cNvSpPr>
            <a:spLocks noGrp="1"/>
          </p:cNvSpPr>
          <p:nvPr>
            <p:ph type="ftr" sz="quarter" idx="11"/>
          </p:nvPr>
        </p:nvSpPr>
        <p:spPr/>
        <p:txBody>
          <a:bodyPr/>
          <a:lstStyle/>
          <a:p>
            <a:r>
              <a:rPr lang="sq-AL"/>
              <a:t>Departamenti per Trajnime /KRPP</a:t>
            </a:r>
          </a:p>
        </p:txBody>
      </p:sp>
      <p:sp>
        <p:nvSpPr>
          <p:cNvPr id="5" name="Slide Number Placeholder 4"/>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402123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7F1B0-ADC7-466F-A506-649D65E5D6F5}" type="datetime1">
              <a:rPr lang="sq-AL" smtClean="0"/>
              <a:t>13.3.2024</a:t>
            </a:fld>
            <a:endParaRPr lang="sq-AL"/>
          </a:p>
        </p:txBody>
      </p:sp>
      <p:sp>
        <p:nvSpPr>
          <p:cNvPr id="3" name="Footer Placeholder 2"/>
          <p:cNvSpPr>
            <a:spLocks noGrp="1"/>
          </p:cNvSpPr>
          <p:nvPr>
            <p:ph type="ftr" sz="quarter" idx="11"/>
          </p:nvPr>
        </p:nvSpPr>
        <p:spPr/>
        <p:txBody>
          <a:bodyPr/>
          <a:lstStyle/>
          <a:p>
            <a:r>
              <a:rPr lang="sq-AL"/>
              <a:t>Departamenti per Trajnime /KRPP</a:t>
            </a:r>
          </a:p>
        </p:txBody>
      </p:sp>
      <p:sp>
        <p:nvSpPr>
          <p:cNvPr id="4" name="Slide Number Placeholder 3"/>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2555994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551C16-A59A-4869-A376-94AD2917BAB6}" type="datetime1">
              <a:rPr lang="sq-AL" smtClean="0"/>
              <a:t>13.3.2024</a:t>
            </a:fld>
            <a:endParaRPr lang="sq-AL"/>
          </a:p>
        </p:txBody>
      </p:sp>
      <p:sp>
        <p:nvSpPr>
          <p:cNvPr id="6" name="Footer Placeholder 5"/>
          <p:cNvSpPr>
            <a:spLocks noGrp="1"/>
          </p:cNvSpPr>
          <p:nvPr>
            <p:ph type="ftr" sz="quarter" idx="11"/>
          </p:nvPr>
        </p:nvSpPr>
        <p:spPr/>
        <p:txBody>
          <a:bodyPr/>
          <a:lstStyle/>
          <a:p>
            <a:r>
              <a:rPr lang="sq-AL"/>
              <a:t>Departamenti per Trajnime /KRPP</a:t>
            </a:r>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392468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89C451-DD66-4CEB-BA35-72864F9AB478}" type="datetime1">
              <a:rPr lang="sq-AL" smtClean="0"/>
              <a:t>13.3.2024</a:t>
            </a:fld>
            <a:endParaRPr lang="sq-AL"/>
          </a:p>
        </p:txBody>
      </p:sp>
      <p:sp>
        <p:nvSpPr>
          <p:cNvPr id="6" name="Footer Placeholder 5"/>
          <p:cNvSpPr>
            <a:spLocks noGrp="1"/>
          </p:cNvSpPr>
          <p:nvPr>
            <p:ph type="ftr" sz="quarter" idx="11"/>
          </p:nvPr>
        </p:nvSpPr>
        <p:spPr/>
        <p:txBody>
          <a:bodyPr/>
          <a:lstStyle/>
          <a:p>
            <a:r>
              <a:rPr lang="sq-AL"/>
              <a:t>Departamenti per Trajnime /KRPP</a:t>
            </a:r>
          </a:p>
        </p:txBody>
      </p:sp>
      <p:sp>
        <p:nvSpPr>
          <p:cNvPr id="7" name="Slide Number Placeholder 6"/>
          <p:cNvSpPr>
            <a:spLocks noGrp="1"/>
          </p:cNvSpPr>
          <p:nvPr>
            <p:ph type="sldNum" sz="quarter" idx="12"/>
          </p:nvPr>
        </p:nvSpPr>
        <p:spPr/>
        <p:txBody>
          <a:bodyPr/>
          <a:lstStyle/>
          <a:p>
            <a:fld id="{9C03C522-1143-49B6-AB7C-7C4373FD91C7}" type="slidenum">
              <a:rPr lang="sq-AL" smtClean="0"/>
              <a:t>‹#›</a:t>
            </a:fld>
            <a:endParaRPr lang="sq-AL"/>
          </a:p>
        </p:txBody>
      </p:sp>
    </p:spTree>
    <p:extLst>
      <p:ext uri="{BB962C8B-B14F-4D97-AF65-F5344CB8AC3E}">
        <p14:creationId xmlns:p14="http://schemas.microsoft.com/office/powerpoint/2010/main" val="113669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AD3EE-DC5B-4775-8D61-A17F80F42F66}" type="datetime1">
              <a:rPr lang="sq-AL" smtClean="0"/>
              <a:t>13.3.2024</a:t>
            </a:fld>
            <a:endParaRPr lang="sq-A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q-AL"/>
              <a:t>Departamenti per Trajnime /KRPP</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3C522-1143-49B6-AB7C-7C4373FD91C7}" type="slidenum">
              <a:rPr lang="sq-AL" smtClean="0"/>
              <a:t>‹#›</a:t>
            </a:fld>
            <a:endParaRPr lang="sq-AL"/>
          </a:p>
        </p:txBody>
      </p:sp>
    </p:spTree>
    <p:extLst>
      <p:ext uri="{BB962C8B-B14F-4D97-AF65-F5344CB8AC3E}">
        <p14:creationId xmlns:p14="http://schemas.microsoft.com/office/powerpoint/2010/main" val="231833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0" y="1506583"/>
            <a:ext cx="12192000" cy="5351417"/>
          </a:xfrm>
          <a:prstGeom prst="rect">
            <a:avLst/>
          </a:prstGeom>
          <a:noFill/>
          <a:ln w="9525">
            <a:noFill/>
            <a:miter lim="800000"/>
            <a:headEnd/>
            <a:tailEnd/>
          </a:ln>
          <a:effectLst/>
        </p:spPr>
        <p:txBody>
          <a:bodyPr anchor="ctr">
            <a:normAutofit fontScale="90000" lnSpcReduction="10000"/>
          </a:bodyPr>
          <a:lstStyle/>
          <a:p>
            <a:pPr algn="ctr" eaLnBrk="1" hangingPunct="1">
              <a:defRPr/>
            </a:pPr>
            <a:endParaRPr lang="sq-AL" sz="5400" b="1" kern="0" dirty="0">
              <a:solidFill>
                <a:schemeClr val="accent1">
                  <a:lumMod val="50000"/>
                </a:schemeClr>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r>
              <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rPr>
              <a:t>Procedura </a:t>
            </a:r>
            <a:r>
              <a:rPr lang="sq-AL" sz="4100" b="1" kern="0" dirty="0" err="1" smtClean="0">
                <a:solidFill>
                  <a:srgbClr val="002060"/>
                </a:solidFill>
                <a:latin typeface="Cambria" panose="02040503050406030204" pitchFamily="18" charset="0"/>
                <a:ea typeface="Cambria" panose="02040503050406030204" pitchFamily="18" charset="0"/>
                <a:cs typeface="Arial" panose="020B0604020202020204" pitchFamily="34" charset="0"/>
              </a:rPr>
              <a:t>Konkuruese</a:t>
            </a:r>
            <a:r>
              <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 me negociata</a:t>
            </a:r>
          </a:p>
          <a:p>
            <a:pPr algn="ctr" eaLnBrk="1" hangingPunct="1">
              <a:defRPr/>
            </a:pPr>
            <a:r>
              <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 dhe Procedura e </a:t>
            </a:r>
            <a:r>
              <a:rPr lang="sq-AL" sz="4100" b="1" kern="0" dirty="0" err="1" smtClean="0">
                <a:solidFill>
                  <a:srgbClr val="002060"/>
                </a:solidFill>
                <a:latin typeface="Cambria" panose="02040503050406030204" pitchFamily="18" charset="0"/>
                <a:ea typeface="Cambria" panose="02040503050406030204" pitchFamily="18" charset="0"/>
                <a:cs typeface="Arial" panose="020B0604020202020204" pitchFamily="34" charset="0"/>
              </a:rPr>
              <a:t>negocuar</a:t>
            </a:r>
            <a:r>
              <a:rPr lang="sq-AL" sz="41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 pa publikim  </a:t>
            </a: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r>
              <a:rPr lang="sq-AL" sz="2200" b="1" kern="0" dirty="0">
                <a:solidFill>
                  <a:srgbClr val="002060"/>
                </a:solidFill>
                <a:latin typeface="Cambria" panose="02040503050406030204" pitchFamily="18" charset="0"/>
                <a:ea typeface="Cambria" panose="02040503050406030204" pitchFamily="18" charset="0"/>
                <a:cs typeface="Arial" panose="020B0604020202020204" pitchFamily="34" charset="0"/>
              </a:rPr>
              <a:t>Moduli i pestë i trajnimit/5 </a:t>
            </a:r>
          </a:p>
          <a:p>
            <a:pPr algn="ctr" eaLnBrk="1" hangingPunct="1">
              <a:defRPr/>
            </a:pPr>
            <a:r>
              <a:rPr lang="sq-AL" sz="2200" b="1" kern="0" dirty="0">
                <a:solidFill>
                  <a:srgbClr val="002060"/>
                </a:solidFill>
                <a:latin typeface="Cambria" panose="02040503050406030204" pitchFamily="18" charset="0"/>
                <a:ea typeface="Cambria" panose="02040503050406030204" pitchFamily="18" charset="0"/>
                <a:cs typeface="Arial" panose="020B0604020202020204" pitchFamily="34" charset="0"/>
              </a:rPr>
              <a:t> 202</a:t>
            </a:r>
            <a:r>
              <a:rPr lang="en-US" sz="2200" b="1" kern="0" dirty="0">
                <a:solidFill>
                  <a:srgbClr val="002060"/>
                </a:solidFill>
                <a:latin typeface="Cambria" panose="02040503050406030204" pitchFamily="18" charset="0"/>
                <a:ea typeface="Cambria" panose="02040503050406030204" pitchFamily="18" charset="0"/>
                <a:cs typeface="Arial" panose="020B0604020202020204" pitchFamily="34" charset="0"/>
              </a:rPr>
              <a:t>4</a:t>
            </a:r>
            <a:r>
              <a:rPr lang="sq-AL" sz="2200" b="1" kern="0" dirty="0">
                <a:solidFill>
                  <a:srgbClr val="002060"/>
                </a:solidFill>
                <a:latin typeface="Cambria" panose="02040503050406030204" pitchFamily="18" charset="0"/>
                <a:ea typeface="Cambria" panose="02040503050406030204" pitchFamily="18" charset="0"/>
                <a:cs typeface="Arial" panose="020B0604020202020204" pitchFamily="34" charset="0"/>
              </a:rPr>
              <a:t> </a:t>
            </a: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r>
              <a:rPr lang="sq-AL" sz="29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9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9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sq-AL" sz="41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a:p>
            <a:pPr algn="ctr" eaLnBrk="1" hangingPunct="1">
              <a:defRPr/>
            </a:pPr>
            <a:endParaRPr lang="en-US" kern="0" dirty="0">
              <a:latin typeface="Times New Roman" pitchFamily="18" charset="0"/>
              <a:ea typeface="+mj-ea"/>
              <a:cs typeface="Times New Roman" pitchFamily="18" charset="0"/>
            </a:endParaRPr>
          </a:p>
        </p:txBody>
      </p:sp>
      <p:sp>
        <p:nvSpPr>
          <p:cNvPr id="2" name="Slide Number Placeholder 1">
            <a:extLst>
              <a:ext uri="{FF2B5EF4-FFF2-40B4-BE49-F238E27FC236}">
                <a16:creationId xmlns:a16="http://schemas.microsoft.com/office/drawing/2014/main" id="{8D0A83FB-EC9A-4635-AE24-CF7A1ED09F9C}"/>
              </a:ext>
            </a:extLst>
          </p:cNvPr>
          <p:cNvSpPr>
            <a:spLocks noGrp="1"/>
          </p:cNvSpPr>
          <p:nvPr>
            <p:ph type="sldNum" sz="quarter" idx="12"/>
          </p:nvPr>
        </p:nvSpPr>
        <p:spPr/>
        <p:txBody>
          <a:bodyPr/>
          <a:lstStyle/>
          <a:p>
            <a:fld id="{9C03C522-1143-49B6-AB7C-7C4373FD91C7}" type="slidenum">
              <a:rPr lang="sq-AL" smtClean="0"/>
              <a:t>1</a:t>
            </a:fld>
            <a:endParaRPr lang="sq-AL"/>
          </a:p>
        </p:txBody>
      </p:sp>
      <p:pic>
        <p:nvPicPr>
          <p:cNvPr id="5" name="Picture 4" descr="C:\Users\agron\OneDrive\Desktop\PRB1\log.JPG">
            <a:extLst>
              <a:ext uri="{FF2B5EF4-FFF2-40B4-BE49-F238E27FC236}">
                <a16:creationId xmlns:a16="http://schemas.microsoft.com/office/drawing/2014/main" id="{730C81F5-1E14-4E3A-A1CD-F9E1B126B00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4446" y="375013"/>
            <a:ext cx="5903022" cy="995045"/>
          </a:xfrm>
          <a:prstGeom prst="rect">
            <a:avLst/>
          </a:prstGeom>
          <a:noFill/>
          <a:ln>
            <a:noFill/>
          </a:ln>
        </p:spPr>
      </p:pic>
    </p:spTree>
    <p:extLst>
      <p:ext uri="{BB962C8B-B14F-4D97-AF65-F5344CB8AC3E}">
        <p14:creationId xmlns:p14="http://schemas.microsoft.com/office/powerpoint/2010/main" val="182140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712416"/>
            <a:ext cx="9144000" cy="4093428"/>
          </a:xfrm>
          <a:prstGeom prst="rect">
            <a:avLst/>
          </a:prstGeom>
        </p:spPr>
        <p:txBody>
          <a:bodyPr wrap="square">
            <a:spAutoFit/>
          </a:bodyPr>
          <a:lstStyle/>
          <a:p>
            <a:pPr>
              <a:buFont typeface="Wingdings" pitchFamily="2" charset="2"/>
              <a:buChar char="q"/>
            </a:pPr>
            <a:r>
              <a:rPr lang="sq-AL" sz="2600" dirty="0">
                <a:latin typeface="+mj-lt"/>
              </a:rPr>
              <a:t>   Sipas </a:t>
            </a:r>
            <a:r>
              <a:rPr lang="en-US" sz="2600" dirty="0">
                <a:latin typeface="+mj-lt"/>
              </a:rPr>
              <a:t>Directives 2014/24/EC:</a:t>
            </a:r>
            <a:endParaRPr lang="sq-AL" sz="2600" dirty="0">
              <a:latin typeface="+mj-lt"/>
            </a:endParaRPr>
          </a:p>
          <a:p>
            <a:pPr marL="520700" indent="-284163"/>
            <a:endParaRPr lang="en-US" sz="2600" dirty="0">
              <a:latin typeface="+mj-lt"/>
            </a:endParaRPr>
          </a:p>
          <a:p>
            <a:pPr marL="579437" indent="-342900">
              <a:buFont typeface="Wingdings" panose="05000000000000000000" pitchFamily="2" charset="2"/>
              <a:buChar char="§"/>
            </a:pPr>
            <a:r>
              <a:rPr lang="sq-AL" sz="2600" dirty="0">
                <a:latin typeface="+mj-lt"/>
                <a:ea typeface="Cambria" panose="02040503050406030204" pitchFamily="18" charset="0"/>
              </a:rPr>
              <a:t>Autoritetet kontraktuese mund te shpërblejnë kontratat në bazë të tenderëve fillestare pa negociata, ku ata kanë përcaktuar këtë në njoftimin e kontratës dhe ose në ftesen për shprehjen e interesit</a:t>
            </a:r>
            <a:r>
              <a:rPr lang="en-US" sz="2600" dirty="0">
                <a:latin typeface="+mj-lt"/>
                <a:ea typeface="Cambria" panose="02040503050406030204" pitchFamily="18" charset="0"/>
              </a:rPr>
              <a:t>.</a:t>
            </a:r>
          </a:p>
          <a:p>
            <a:pPr marL="236537"/>
            <a:endParaRPr lang="en-US" sz="2600" dirty="0">
              <a:latin typeface="+mj-lt"/>
              <a:ea typeface="Cambria" panose="02040503050406030204" pitchFamily="18" charset="0"/>
            </a:endParaRPr>
          </a:p>
          <a:p>
            <a:pPr marL="579437" indent="-342900">
              <a:buFont typeface="Wingdings" panose="05000000000000000000" pitchFamily="2" charset="2"/>
              <a:buChar char="§"/>
            </a:pPr>
            <a:r>
              <a:rPr lang="sq-AL" sz="2600" dirty="0">
                <a:latin typeface="+mj-lt"/>
                <a:ea typeface="Cambria" panose="02040503050406030204" pitchFamily="18" charset="0"/>
              </a:rPr>
              <a:t>Ofertat e pranuara mund te vlerësohen bazuar ne Çmimin më të ulët dhe/ose Tenderin ekonomikisht më të favorshëm.</a:t>
            </a:r>
            <a:endParaRPr lang="en-US" sz="2600" dirty="0">
              <a:latin typeface="+mj-lt"/>
              <a:ea typeface="Cambria" panose="02040503050406030204" pitchFamily="18" charset="0"/>
            </a:endParaRPr>
          </a:p>
          <a:p>
            <a:pPr marL="520700" indent="-284163"/>
            <a:endParaRPr lang="sq-AL" sz="2600" dirty="0">
              <a:latin typeface="+mj-lt"/>
            </a:endParaRP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752600" y="79239"/>
            <a:ext cx="8686800" cy="892552"/>
          </a:xfrm>
          <a:prstGeom prst="rect">
            <a:avLst/>
          </a:prstGeom>
        </p:spPr>
        <p:txBody>
          <a:bodyPr wrap="square">
            <a:spAutoFit/>
          </a:bodyPr>
          <a:lstStyle/>
          <a:p>
            <a:pPr algn="ctr"/>
            <a:r>
              <a:rPr lang="sq-AL" sz="3200" b="1" dirty="0">
                <a:solidFill>
                  <a:srgbClr val="002060"/>
                </a:solidFill>
              </a:rPr>
              <a:t>Procedura konkurruese me negociata (vazhdim)</a:t>
            </a:r>
          </a:p>
          <a:p>
            <a:pPr algn="ctr"/>
            <a:endParaRPr lang="sq-AL" sz="2000" b="1" i="1" dirty="0">
              <a:solidFill>
                <a:srgbClr val="002060"/>
              </a:solidFill>
            </a:endParaRPr>
          </a:p>
        </p:txBody>
      </p:sp>
    </p:spTree>
    <p:extLst>
      <p:ext uri="{BB962C8B-B14F-4D97-AF65-F5344CB8AC3E}">
        <p14:creationId xmlns:p14="http://schemas.microsoft.com/office/powerpoint/2010/main" val="307616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50282"/>
            <a:ext cx="9144000" cy="3293209"/>
          </a:xfrm>
          <a:prstGeom prst="rect">
            <a:avLst/>
          </a:prstGeom>
        </p:spPr>
        <p:txBody>
          <a:bodyPr wrap="square">
            <a:spAutoFit/>
          </a:bodyPr>
          <a:lstStyle/>
          <a:p>
            <a:pPr marL="520700" indent="-284163"/>
            <a:endParaRPr lang="en-US" sz="2600" dirty="0"/>
          </a:p>
          <a:p>
            <a:pPr marL="693737"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kërkesave për pjesëmarrje duhet të jetë </a:t>
            </a:r>
            <a:r>
              <a:rPr lang="sq-AL" sz="2600" b="1" dirty="0">
                <a:latin typeface="Cambria" panose="02040503050406030204" pitchFamily="18" charset="0"/>
                <a:ea typeface="Cambria" panose="02040503050406030204" pitchFamily="18" charset="0"/>
              </a:rPr>
              <a:t>30 ditë</a:t>
            </a:r>
            <a:r>
              <a:rPr lang="sq-AL" sz="2600" dirty="0">
                <a:latin typeface="Cambria" panose="02040503050406030204" pitchFamily="18" charset="0"/>
                <a:ea typeface="Cambria" panose="02040503050406030204" pitchFamily="18" charset="0"/>
              </a:rPr>
              <a:t> nga data në të cilën është dërguar njoftimi për kontratë</a:t>
            </a:r>
            <a:endParaRPr lang="en-US" sz="2600" dirty="0">
              <a:latin typeface="Cambria" panose="02040503050406030204" pitchFamily="18" charset="0"/>
              <a:ea typeface="Cambria" panose="02040503050406030204" pitchFamily="18" charset="0"/>
            </a:endParaRPr>
          </a:p>
          <a:p>
            <a:pPr marL="236537"/>
            <a:endParaRPr lang="sq-AL" sz="2600" dirty="0">
              <a:latin typeface="Cambria" panose="02040503050406030204" pitchFamily="18" charset="0"/>
              <a:ea typeface="Cambria" panose="02040503050406030204" pitchFamily="18" charset="0"/>
            </a:endParaRPr>
          </a:p>
          <a:p>
            <a:pPr marL="693737"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tenderëve fillestare do të jetë </a:t>
            </a:r>
            <a:r>
              <a:rPr lang="sq-AL" sz="2600" b="1" dirty="0">
                <a:latin typeface="Cambria" panose="02040503050406030204" pitchFamily="18" charset="0"/>
                <a:ea typeface="Cambria" panose="02040503050406030204" pitchFamily="18" charset="0"/>
              </a:rPr>
              <a:t>30 ditë </a:t>
            </a:r>
            <a:r>
              <a:rPr lang="sq-AL" sz="2600" dirty="0">
                <a:latin typeface="Cambria" panose="02040503050406030204" pitchFamily="18" charset="0"/>
                <a:ea typeface="Cambria" panose="02040503050406030204" pitchFamily="18" charset="0"/>
              </a:rPr>
              <a:t>nga data në të cilën është dërguar ftesa.</a:t>
            </a:r>
          </a:p>
          <a:p>
            <a:pPr marL="520700" indent="-284163"/>
            <a:endParaRPr lang="sq-AL" sz="2600" dirty="0"/>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09800" y="457200"/>
            <a:ext cx="7696200" cy="1077218"/>
          </a:xfrm>
          <a:prstGeom prst="rect">
            <a:avLst/>
          </a:prstGeom>
        </p:spPr>
        <p:txBody>
          <a:bodyPr wrap="square">
            <a:spAutoFit/>
          </a:bodyPr>
          <a:lstStyle/>
          <a:p>
            <a:pPr algn="ctr"/>
            <a:r>
              <a:rPr lang="sq-AL" sz="3200" b="1" dirty="0">
                <a:solidFill>
                  <a:srgbClr val="002060"/>
                </a:solidFill>
              </a:rPr>
              <a:t>Procedura konkurruese me negociata </a:t>
            </a:r>
            <a:endParaRPr lang="en-US" sz="3200" b="1" dirty="0">
              <a:solidFill>
                <a:srgbClr val="002060"/>
              </a:solidFill>
            </a:endParaRPr>
          </a:p>
          <a:p>
            <a:pPr algn="ctr"/>
            <a:r>
              <a:rPr lang="sq-AL" sz="3200" dirty="0">
                <a:solidFill>
                  <a:srgbClr val="002060"/>
                </a:solidFill>
              </a:rPr>
              <a:t>Sipas </a:t>
            </a:r>
            <a:r>
              <a:rPr lang="en-US" sz="3200" dirty="0">
                <a:solidFill>
                  <a:srgbClr val="002060"/>
                </a:solidFill>
              </a:rPr>
              <a:t>Directives 2014/24/EC</a:t>
            </a:r>
            <a:endParaRPr lang="sq-AL" sz="3200" b="1" i="1" dirty="0">
              <a:solidFill>
                <a:srgbClr val="002060"/>
              </a:solidFill>
            </a:endParaRPr>
          </a:p>
        </p:txBody>
      </p:sp>
    </p:spTree>
    <p:extLst>
      <p:ext uri="{BB962C8B-B14F-4D97-AF65-F5344CB8AC3E}">
        <p14:creationId xmlns:p14="http://schemas.microsoft.com/office/powerpoint/2010/main" val="818791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026860"/>
            <a:ext cx="9144000" cy="4493538"/>
          </a:xfrm>
          <a:prstGeom prst="rect">
            <a:avLst/>
          </a:prstGeom>
        </p:spPr>
        <p:txBody>
          <a:bodyPr wrap="square">
            <a:spAutoFit/>
          </a:bodyPr>
          <a:lstStyle/>
          <a:p>
            <a:pPr marL="520700" indent="-284163" algn="just">
              <a:buFont typeface="Wingdings" pitchFamily="2" charset="2"/>
              <a:buChar char="ü"/>
            </a:pPr>
            <a:r>
              <a:rPr lang="en-US" sz="2600" dirty="0">
                <a:latin typeface="+mj-lt"/>
                <a:ea typeface="Cambria" panose="02040503050406030204" pitchFamily="18" charset="0"/>
              </a:rPr>
              <a:t>M</a:t>
            </a:r>
            <a:r>
              <a:rPr lang="sq-AL" sz="2600" dirty="0">
                <a:latin typeface="+mj-lt"/>
                <a:ea typeface="Cambria" panose="02040503050406030204" pitchFamily="18" charset="0"/>
              </a:rPr>
              <a:t>und t</a:t>
            </a:r>
            <a:r>
              <a:rPr lang="en-US" sz="2600" dirty="0">
                <a:latin typeface="+mj-lt"/>
                <a:ea typeface="Cambria" panose="02040503050406030204" pitchFamily="18" charset="0"/>
              </a:rPr>
              <a:t>ë</a:t>
            </a:r>
            <a:r>
              <a:rPr lang="sq-AL" sz="2600" dirty="0">
                <a:latin typeface="+mj-lt"/>
                <a:ea typeface="Cambria" panose="02040503050406030204" pitchFamily="18" charset="0"/>
              </a:rPr>
              <a:t> përdoret vetëm n</a:t>
            </a:r>
            <a:r>
              <a:rPr lang="en-US" sz="2600" dirty="0">
                <a:latin typeface="+mj-lt"/>
                <a:ea typeface="Cambria" panose="02040503050406030204" pitchFamily="18" charset="0"/>
              </a:rPr>
              <a:t>ë</a:t>
            </a:r>
            <a:r>
              <a:rPr lang="sq-AL" sz="2600" dirty="0">
                <a:latin typeface="+mj-lt"/>
                <a:ea typeface="Cambria" panose="02040503050406030204" pitchFamily="18" charset="0"/>
              </a:rPr>
              <a:t> rast se procedurat e hapura ose të kufizuara nuk mund te shpine në rezultate të kënaqshme të prokurimit</a:t>
            </a:r>
            <a:r>
              <a:rPr lang="en-US" sz="2600" b="1" dirty="0">
                <a:latin typeface="+mj-lt"/>
                <a:ea typeface="Cambria" panose="02040503050406030204" pitchFamily="18" charset="0"/>
              </a:rPr>
              <a:t>, </a:t>
            </a:r>
            <a:r>
              <a:rPr lang="en-US" sz="2600" dirty="0" err="1">
                <a:latin typeface="+mj-lt"/>
                <a:ea typeface="Cambria" panose="02040503050406030204" pitchFamily="18" charset="0"/>
              </a:rPr>
              <a:t>si</a:t>
            </a:r>
            <a:r>
              <a:rPr lang="en-US" sz="2600" dirty="0">
                <a:latin typeface="+mj-lt"/>
                <a:ea typeface="Cambria" panose="02040503050406030204" pitchFamily="18" charset="0"/>
              </a:rPr>
              <a:t>:</a:t>
            </a:r>
          </a:p>
          <a:p>
            <a:pPr marL="236537" algn="just"/>
            <a:endParaRPr lang="sq-AL" sz="2600" dirty="0">
              <a:latin typeface="+mj-lt"/>
              <a:ea typeface="Cambria" panose="02040503050406030204" pitchFamily="18" charset="0"/>
            </a:endParaRPr>
          </a:p>
          <a:p>
            <a:pPr marL="693737" indent="-457200" algn="just">
              <a:buFont typeface="Wingdings" panose="05000000000000000000" pitchFamily="2" charset="2"/>
              <a:buChar char="§"/>
            </a:pPr>
            <a:r>
              <a:rPr lang="en-US" sz="2600" dirty="0">
                <a:latin typeface="+mj-lt"/>
                <a:ea typeface="Cambria" panose="02040503050406030204" pitchFamily="18" charset="0"/>
              </a:rPr>
              <a:t>S</a:t>
            </a:r>
            <a:r>
              <a:rPr lang="sq-AL" sz="2600" dirty="0">
                <a:latin typeface="+mj-lt"/>
                <a:ea typeface="Cambria" panose="02040503050406030204" pitchFamily="18" charset="0"/>
              </a:rPr>
              <a:t>i në rastin e blerjeve komplekse të tilla si produkte të sofistikuara, shërbime intelektuale (për shembull disa shërbime të konsulencës, shërbimet arkitektonike ose shërbimet inxhinierike), dhe të komunikimit të te teknologjisë</a:t>
            </a:r>
            <a:r>
              <a:rPr lang="en-US" sz="2600" dirty="0">
                <a:latin typeface="+mj-lt"/>
                <a:ea typeface="Cambria" panose="02040503050406030204" pitchFamily="18" charset="0"/>
              </a:rPr>
              <a:t>, </a:t>
            </a:r>
            <a:r>
              <a:rPr lang="en-US" sz="2600" dirty="0" err="1">
                <a:latin typeface="+mj-lt"/>
                <a:ea typeface="Cambria" panose="02040503050406030204" pitchFamily="18" charset="0"/>
              </a:rPr>
              <a:t>dhe</a:t>
            </a:r>
            <a:endParaRPr lang="sq-AL" sz="2600" dirty="0">
              <a:latin typeface="+mj-lt"/>
              <a:ea typeface="Cambria" panose="02040503050406030204" pitchFamily="18" charset="0"/>
            </a:endParaRPr>
          </a:p>
          <a:p>
            <a:pPr marL="741363" indent="-457200" algn="just">
              <a:buFont typeface="Wingdings" panose="05000000000000000000" pitchFamily="2" charset="2"/>
              <a:buChar char="§"/>
            </a:pPr>
            <a:r>
              <a:rPr lang="en-US" sz="2600" dirty="0">
                <a:latin typeface="+mj-lt"/>
                <a:ea typeface="Cambria" panose="02040503050406030204" pitchFamily="18" charset="0"/>
              </a:rPr>
              <a:t>P</a:t>
            </a:r>
            <a:r>
              <a:rPr lang="sq-AL" sz="2600" dirty="0">
                <a:latin typeface="+mj-lt"/>
                <a:ea typeface="Cambria" panose="02040503050406030204" pitchFamily="18" charset="0"/>
              </a:rPr>
              <a:t>unët e ndërtesave jo standarde ose që përfshijnë dizajn apo zgjidhje të reja</a:t>
            </a:r>
            <a:r>
              <a:rPr lang="en-US" sz="2600" dirty="0">
                <a:latin typeface="+mj-lt"/>
                <a:ea typeface="Cambria" panose="02040503050406030204" pitchFamily="18" charset="0"/>
              </a:rPr>
              <a:t>.</a:t>
            </a:r>
            <a:endParaRPr lang="sq-AL" sz="2600" dirty="0">
              <a:latin typeface="+mj-lt"/>
              <a:ea typeface="Cambria" panose="02040503050406030204" pitchFamily="18" charset="0"/>
            </a:endParaRP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09800" y="457200"/>
            <a:ext cx="7696200" cy="1569660"/>
          </a:xfrm>
          <a:prstGeom prst="rect">
            <a:avLst/>
          </a:prstGeom>
        </p:spPr>
        <p:txBody>
          <a:bodyPr wrap="square">
            <a:spAutoFit/>
          </a:bodyPr>
          <a:lstStyle/>
          <a:p>
            <a:pPr algn="ctr"/>
            <a:r>
              <a:rPr lang="sq-AL" sz="3200" b="1" dirty="0">
                <a:solidFill>
                  <a:srgbClr val="002060"/>
                </a:solidFill>
              </a:rPr>
              <a:t>Procedura konkurruese me negociata</a:t>
            </a:r>
          </a:p>
          <a:p>
            <a:pPr algn="ctr"/>
            <a:r>
              <a:rPr lang="sq-AL" sz="3200" dirty="0">
                <a:solidFill>
                  <a:srgbClr val="002060"/>
                </a:solidFill>
              </a:rPr>
              <a:t>Sipas </a:t>
            </a:r>
            <a:r>
              <a:rPr lang="sq-AL" sz="3200" dirty="0" err="1">
                <a:solidFill>
                  <a:srgbClr val="002060"/>
                </a:solidFill>
              </a:rPr>
              <a:t>Directives</a:t>
            </a:r>
            <a:r>
              <a:rPr lang="sq-AL" sz="3200" dirty="0">
                <a:solidFill>
                  <a:srgbClr val="002060"/>
                </a:solidFill>
              </a:rPr>
              <a:t> 20</a:t>
            </a:r>
            <a:r>
              <a:rPr lang="en-US" sz="3200" dirty="0">
                <a:solidFill>
                  <a:srgbClr val="002060"/>
                </a:solidFill>
              </a:rPr>
              <a:t>14</a:t>
            </a:r>
            <a:r>
              <a:rPr lang="sq-AL" sz="3200" dirty="0">
                <a:solidFill>
                  <a:srgbClr val="002060"/>
                </a:solidFill>
              </a:rPr>
              <a:t>/</a:t>
            </a:r>
            <a:r>
              <a:rPr lang="en-US" sz="3200" dirty="0">
                <a:solidFill>
                  <a:srgbClr val="002060"/>
                </a:solidFill>
              </a:rPr>
              <a:t>24/EC:</a:t>
            </a:r>
            <a:endParaRPr lang="sq-AL" sz="3200" dirty="0">
              <a:solidFill>
                <a:srgbClr val="002060"/>
              </a:solidFill>
            </a:endParaRPr>
          </a:p>
          <a:p>
            <a:pPr algn="ctr"/>
            <a:endParaRPr lang="sq-AL" sz="3200" b="1" i="1" dirty="0">
              <a:solidFill>
                <a:schemeClr val="accent2">
                  <a:lumMod val="50000"/>
                </a:schemeClr>
              </a:solidFill>
            </a:endParaRPr>
          </a:p>
        </p:txBody>
      </p:sp>
    </p:spTree>
    <p:extLst>
      <p:ext uri="{BB962C8B-B14F-4D97-AF65-F5344CB8AC3E}">
        <p14:creationId xmlns:p14="http://schemas.microsoft.com/office/powerpoint/2010/main" val="1536444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089"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1986756" y="476673"/>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rgbClr val="002060"/>
                </a:solidFill>
              </a:rPr>
              <a:t>Ligji Nr. 04/L-042 i vitit 2011, neni 34</a:t>
            </a:r>
            <a:endParaRPr lang="en-US" sz="3200" b="1" dirty="0">
              <a:solidFill>
                <a:srgbClr val="002060"/>
              </a:solidFill>
            </a:endParaRPr>
          </a:p>
        </p:txBody>
      </p:sp>
      <p:graphicFrame>
        <p:nvGraphicFramePr>
          <p:cNvPr id="4" name="Table 3"/>
          <p:cNvGraphicFramePr>
            <a:graphicFrameLocks noGrp="1"/>
          </p:cNvGraphicFramePr>
          <p:nvPr>
            <p:extLst/>
          </p:nvPr>
        </p:nvGraphicFramePr>
        <p:xfrm>
          <a:off x="1752600" y="1371601"/>
          <a:ext cx="8763000" cy="5334002"/>
        </p:xfrm>
        <a:graphic>
          <a:graphicData uri="http://schemas.openxmlformats.org/drawingml/2006/table">
            <a:tbl>
              <a:tblPr firstRow="1" bandRow="1">
                <a:tableStyleId>{5C22544A-7EE6-4342-B048-85BDC9FD1C3A}</a:tableStyleId>
              </a:tblPr>
              <a:tblGrid>
                <a:gridCol w="3160427">
                  <a:extLst>
                    <a:ext uri="{9D8B030D-6E8A-4147-A177-3AD203B41FA5}">
                      <a16:colId xmlns:a16="http://schemas.microsoft.com/office/drawing/2014/main" val="20000"/>
                    </a:ext>
                  </a:extLst>
                </a:gridCol>
                <a:gridCol w="5602573">
                  <a:extLst>
                    <a:ext uri="{9D8B030D-6E8A-4147-A177-3AD203B41FA5}">
                      <a16:colId xmlns:a16="http://schemas.microsoft.com/office/drawing/2014/main" val="20001"/>
                    </a:ext>
                  </a:extLst>
                </a:gridCol>
              </a:tblGrid>
              <a:tr h="481519">
                <a:tc>
                  <a:txBody>
                    <a:bodyPr/>
                    <a:lstStyle/>
                    <a:p>
                      <a:endParaRPr lang="sq-AL" dirty="0"/>
                    </a:p>
                  </a:txBody>
                  <a:tcPr/>
                </a:tc>
                <a:tc>
                  <a:txBody>
                    <a:bodyPr/>
                    <a:lstStyle/>
                    <a:p>
                      <a:pPr algn="ctr"/>
                      <a:r>
                        <a:rPr lang="sq-AL" sz="1800" b="1" kern="1200" noProof="0" dirty="0">
                          <a:solidFill>
                            <a:schemeClr val="lt1"/>
                          </a:solidFill>
                          <a:latin typeface="+mn-lt"/>
                          <a:ea typeface="+mn-ea"/>
                          <a:cs typeface="+mn-cs"/>
                        </a:rPr>
                        <a:t>U hoqën furnizimet dhe punët</a:t>
                      </a:r>
                      <a:endParaRPr lang="sq-AL" noProof="0" dirty="0"/>
                    </a:p>
                  </a:txBody>
                  <a:tcPr/>
                </a:tc>
                <a:extLst>
                  <a:ext uri="{0D108BD9-81ED-4DB2-BD59-A6C34878D82A}">
                    <a16:rowId xmlns:a16="http://schemas.microsoft.com/office/drawing/2014/main" val="10000"/>
                  </a:ext>
                </a:extLst>
              </a:tr>
              <a:tr h="831115">
                <a:tc>
                  <a:txBody>
                    <a:bodyPr/>
                    <a:lstStyle/>
                    <a:p>
                      <a:endParaRPr lang="sq-AL" dirty="0">
                        <a:solidFill>
                          <a:schemeClr val="tx1"/>
                        </a:solidFill>
                      </a:endParaRPr>
                    </a:p>
                  </a:txBody>
                  <a:tcPr/>
                </a:tc>
                <a:tc>
                  <a:txBody>
                    <a:bodyPr/>
                    <a:lstStyle/>
                    <a:p>
                      <a:pPr algn="ctr"/>
                      <a:r>
                        <a:rPr lang="sq-AL" sz="1800" b="1" kern="1200" dirty="0">
                          <a:solidFill>
                            <a:schemeClr val="dk1"/>
                          </a:solidFill>
                          <a:latin typeface="+mn-lt"/>
                          <a:ea typeface="+mn-ea"/>
                          <a:cs typeface="+mn-cs"/>
                        </a:rPr>
                        <a:t>Procedura e negociuar pas publikimit te njoftimit </a:t>
                      </a:r>
                      <a:r>
                        <a:rPr lang="sq-AL" sz="1800" b="1" kern="1200" dirty="0" err="1">
                          <a:solidFill>
                            <a:schemeClr val="dk1"/>
                          </a:solidFill>
                          <a:latin typeface="+mn-lt"/>
                          <a:ea typeface="+mn-ea"/>
                          <a:cs typeface="+mn-cs"/>
                        </a:rPr>
                        <a:t>per</a:t>
                      </a:r>
                      <a:r>
                        <a:rPr lang="sq-AL" sz="1800" b="1" kern="1200" dirty="0">
                          <a:solidFill>
                            <a:schemeClr val="dk1"/>
                          </a:solidFill>
                          <a:latin typeface="+mn-lt"/>
                          <a:ea typeface="+mn-ea"/>
                          <a:cs typeface="+mn-cs"/>
                        </a:rPr>
                        <a:t> </a:t>
                      </a:r>
                      <a:r>
                        <a:rPr lang="sq-AL" sz="1800" b="1" kern="1200" noProof="0" dirty="0">
                          <a:solidFill>
                            <a:schemeClr val="dk1"/>
                          </a:solidFill>
                          <a:latin typeface="+mn-lt"/>
                          <a:ea typeface="+mn-ea"/>
                          <a:cs typeface="+mn-cs"/>
                        </a:rPr>
                        <a:t>kontrate</a:t>
                      </a:r>
                      <a:endParaRPr lang="sq-AL" noProof="0" dirty="0"/>
                    </a:p>
                  </a:txBody>
                  <a:tcPr/>
                </a:tc>
                <a:extLst>
                  <a:ext uri="{0D108BD9-81ED-4DB2-BD59-A6C34878D82A}">
                    <a16:rowId xmlns:a16="http://schemas.microsoft.com/office/drawing/2014/main" val="10001"/>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Cilat lloje te kontratave?</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Kontratat për shërbime</a:t>
                      </a:r>
                      <a:endParaRPr lang="sq-AL" dirty="0">
                        <a:solidFill>
                          <a:srgbClr val="FF0000"/>
                        </a:solidFill>
                      </a:endParaRPr>
                    </a:p>
                  </a:txBody>
                  <a:tcPr/>
                </a:tc>
                <a:extLst>
                  <a:ext uri="{0D108BD9-81ED-4DB2-BD59-A6C34878D82A}">
                    <a16:rowId xmlns:a16="http://schemas.microsoft.com/office/drawing/2014/main" val="10002"/>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Kur mund te përdoret?</a:t>
                      </a:r>
                      <a:endParaRPr lang="sq-AL" sz="1800" dirty="0">
                        <a:solidFill>
                          <a:schemeClr val="tx1"/>
                        </a:solidFill>
                        <a:latin typeface="+mn-lt"/>
                        <a:ea typeface="Calibri"/>
                        <a:cs typeface="Times New Roman"/>
                      </a:endParaRPr>
                    </a:p>
                  </a:txBody>
                  <a:tcPr marL="68580" marR="68580" marT="0" marB="0"/>
                </a:tc>
                <a:tc>
                  <a:txBody>
                    <a:bodyPr/>
                    <a:lstStyle/>
                    <a:p>
                      <a:pPr algn="l"/>
                      <a:r>
                        <a:rPr lang="sq-AL" sz="1800" kern="1200" dirty="0">
                          <a:solidFill>
                            <a:schemeClr val="dk1"/>
                          </a:solidFill>
                          <a:latin typeface="+mn-lt"/>
                          <a:ea typeface="+mn-ea"/>
                          <a:cs typeface="+mn-cs"/>
                        </a:rPr>
                        <a:t>Ne raste te veçanta </a:t>
                      </a:r>
                      <a:endParaRPr lang="sq-AL" dirty="0">
                        <a:solidFill>
                          <a:srgbClr val="FF0000"/>
                        </a:solidFill>
                      </a:endParaRPr>
                    </a:p>
                  </a:txBody>
                  <a:tcPr/>
                </a:tc>
                <a:extLst>
                  <a:ext uri="{0D108BD9-81ED-4DB2-BD59-A6C34878D82A}">
                    <a16:rowId xmlns:a16="http://schemas.microsoft.com/office/drawing/2014/main" val="10003"/>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Kush i miraton?</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 Zyrtari i prokurimit mbështetur ne faktorë te </a:t>
                      </a:r>
                      <a:r>
                        <a:rPr lang="sq-AL" sz="1800" kern="1200" dirty="0">
                          <a:solidFill>
                            <a:schemeClr val="tx1"/>
                          </a:solidFill>
                          <a:latin typeface="+mn-lt"/>
                          <a:ea typeface="+mn-ea"/>
                          <a:cs typeface="+mn-cs"/>
                        </a:rPr>
                        <a:t>verifikues</a:t>
                      </a:r>
                      <a:r>
                        <a:rPr lang="sq-AL" sz="1800" b="0" kern="1200" dirty="0">
                          <a:solidFill>
                            <a:schemeClr val="tx1"/>
                          </a:solidFill>
                          <a:latin typeface="+mj-lt"/>
                          <a:ea typeface="+mn-ea"/>
                          <a:cs typeface="+mn-cs"/>
                        </a:rPr>
                        <a:t>h</a:t>
                      </a:r>
                      <a:r>
                        <a:rPr lang="sq-AL" sz="1800" b="0" dirty="0">
                          <a:solidFill>
                            <a:schemeClr val="tx1"/>
                          </a:solidFill>
                          <a:latin typeface="+mj-lt"/>
                        </a:rPr>
                        <a:t>ë</a:t>
                      </a:r>
                      <a:r>
                        <a:rPr lang="sq-AL" sz="1800" b="0" kern="1200" dirty="0">
                          <a:solidFill>
                            <a:schemeClr val="tx1"/>
                          </a:solidFill>
                          <a:latin typeface="+mj-lt"/>
                          <a:ea typeface="+mn-ea"/>
                          <a:cs typeface="+mn-cs"/>
                        </a:rPr>
                        <a:t>m</a:t>
                      </a:r>
                      <a:r>
                        <a:rPr lang="sq-AL" sz="1800" kern="1200" dirty="0">
                          <a:solidFill>
                            <a:schemeClr val="tx1"/>
                          </a:solidFill>
                          <a:latin typeface="+mn-lt"/>
                          <a:ea typeface="+mn-ea"/>
                          <a:cs typeface="+mn-cs"/>
                        </a:rPr>
                        <a:t> –</a:t>
                      </a:r>
                      <a:r>
                        <a:rPr lang="sq-AL" sz="1800" kern="1200" dirty="0">
                          <a:solidFill>
                            <a:schemeClr val="dk1"/>
                          </a:solidFill>
                          <a:latin typeface="+mn-lt"/>
                          <a:ea typeface="+mn-ea"/>
                          <a:cs typeface="+mn-cs"/>
                        </a:rPr>
                        <a:t>konstatimi formal</a:t>
                      </a:r>
                      <a:endParaRPr lang="sq-AL" dirty="0">
                        <a:solidFill>
                          <a:srgbClr val="FF0000"/>
                        </a:solidFill>
                      </a:endParaRPr>
                    </a:p>
                  </a:txBody>
                  <a:tcPr/>
                </a:tc>
                <a:extLst>
                  <a:ext uri="{0D108BD9-81ED-4DB2-BD59-A6C34878D82A}">
                    <a16:rowId xmlns:a16="http://schemas.microsoft.com/office/drawing/2014/main" val="10004"/>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Numri minimal i OE?</a:t>
                      </a:r>
                      <a:endParaRPr lang="sq-AL" sz="1800" dirty="0">
                        <a:solidFill>
                          <a:schemeClr val="tx1"/>
                        </a:solidFill>
                        <a:latin typeface="+mn-lt"/>
                        <a:ea typeface="Calibri"/>
                        <a:cs typeface="Times New Roman"/>
                      </a:endParaRPr>
                    </a:p>
                  </a:txBody>
                  <a:tcPr marL="68580" marR="68580" marT="0" marB="0"/>
                </a:tc>
                <a:tc>
                  <a:txBody>
                    <a:bodyPr/>
                    <a:lstStyle/>
                    <a:p>
                      <a:r>
                        <a:rPr lang="sq-AL" sz="1800" b="1" kern="1200" dirty="0">
                          <a:solidFill>
                            <a:srgbClr val="FF0000"/>
                          </a:solidFill>
                          <a:latin typeface="+mn-lt"/>
                          <a:ea typeface="+mn-ea"/>
                          <a:cs typeface="+mn-cs"/>
                        </a:rPr>
                        <a:t>2 </a:t>
                      </a:r>
                      <a:r>
                        <a:rPr lang="sq-AL" sz="1800" b="1" kern="1200" dirty="0">
                          <a:solidFill>
                            <a:schemeClr val="dk1"/>
                          </a:solidFill>
                          <a:latin typeface="+mn-lt"/>
                          <a:ea typeface="+mn-ea"/>
                          <a:cs typeface="+mn-cs"/>
                        </a:rPr>
                        <a:t>kërkesa për pjesëmarrje</a:t>
                      </a:r>
                      <a:r>
                        <a:rPr lang="sq-AL" sz="1800" kern="1200" dirty="0">
                          <a:solidFill>
                            <a:schemeClr val="dk1"/>
                          </a:solidFill>
                          <a:latin typeface="+mn-lt"/>
                          <a:ea typeface="+mn-ea"/>
                          <a:cs typeface="+mn-cs"/>
                        </a:rPr>
                        <a:t> </a:t>
                      </a:r>
                    </a:p>
                    <a:p>
                      <a:r>
                        <a:rPr lang="sq-AL" sz="1800" b="1" kern="1200" dirty="0">
                          <a:solidFill>
                            <a:srgbClr val="FF0000"/>
                          </a:solidFill>
                          <a:latin typeface="+mn-lt"/>
                          <a:ea typeface="+mn-ea"/>
                          <a:cs typeface="+mn-cs"/>
                        </a:rPr>
                        <a:t>2</a:t>
                      </a:r>
                      <a:r>
                        <a:rPr lang="sq-AL" sz="1800" b="1" kern="1200" dirty="0">
                          <a:solidFill>
                            <a:schemeClr val="dk1"/>
                          </a:solidFill>
                          <a:latin typeface="+mn-lt"/>
                          <a:ea typeface="+mn-ea"/>
                          <a:cs typeface="+mn-cs"/>
                        </a:rPr>
                        <a:t> tenderë të përgjegjshëm </a:t>
                      </a:r>
                      <a:endParaRPr lang="sq-AL" dirty="0"/>
                    </a:p>
                  </a:txBody>
                  <a:tcPr/>
                </a:tc>
                <a:extLst>
                  <a:ext uri="{0D108BD9-81ED-4DB2-BD59-A6C34878D82A}">
                    <a16:rowId xmlns:a16="http://schemas.microsoft.com/office/drawing/2014/main" val="10005"/>
                  </a:ext>
                </a:extLst>
              </a:tr>
              <a:tr h="57685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Revokim nëse me pak se 2?</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a:t>
                      </a:r>
                      <a:endParaRPr lang="sq-AL" b="1" dirty="0">
                        <a:solidFill>
                          <a:srgbClr val="FF0000"/>
                        </a:solidFill>
                      </a:endParaRPr>
                    </a:p>
                  </a:txBody>
                  <a:tcPr/>
                </a:tc>
                <a:extLst>
                  <a:ext uri="{0D108BD9-81ED-4DB2-BD59-A6C34878D82A}">
                    <a16:rowId xmlns:a16="http://schemas.microsoft.com/office/drawing/2014/main" val="10006"/>
                  </a:ext>
                </a:extLst>
              </a:tr>
              <a:tr h="819241">
                <a:tc>
                  <a:txBody>
                    <a:bodyPr/>
                    <a:lstStyle/>
                    <a:p>
                      <a:pPr marL="0" marR="0" algn="ctr">
                        <a:lnSpc>
                          <a:spcPct val="115000"/>
                        </a:lnSpc>
                        <a:spcBef>
                          <a:spcPts val="1200"/>
                        </a:spcBef>
                        <a:spcAft>
                          <a:spcPts val="0"/>
                        </a:spcAft>
                      </a:pPr>
                      <a:r>
                        <a:rPr lang="sq-AL" sz="1800" b="1" i="1" kern="1200" dirty="0">
                          <a:solidFill>
                            <a:schemeClr val="tx1"/>
                          </a:solidFill>
                          <a:latin typeface="+mn-lt"/>
                          <a:ea typeface="+mn-ea"/>
                          <a:cs typeface="+mn-cs"/>
                        </a:rPr>
                        <a:t>Shqyrtim i vendimit te AK-se?</a:t>
                      </a:r>
                      <a:endParaRPr lang="sq-AL" sz="1800" dirty="0">
                        <a:solidFill>
                          <a:schemeClr val="tx1"/>
                        </a:solidFill>
                        <a:latin typeface="+mn-lt"/>
                        <a:ea typeface="Calibri"/>
                        <a:cs typeface="Times New Roman"/>
                      </a:endParaRPr>
                    </a:p>
                  </a:txBody>
                  <a:tcPr marL="68580" marR="68580" marT="0" marB="0"/>
                </a:tc>
                <a:tc>
                  <a:txBody>
                    <a:bodyPr/>
                    <a:lstStyle/>
                    <a:p>
                      <a:r>
                        <a:rPr lang="sq-AL" noProof="0" dirty="0"/>
                        <a:t>Situatë gati e njëjte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0383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089"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1983581" y="219076"/>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rgbClr val="002060"/>
                </a:solidFill>
              </a:rPr>
              <a:t>Ligji Nr. 0</a:t>
            </a:r>
            <a:r>
              <a:rPr lang="en-US" sz="3200" b="1" dirty="0">
                <a:solidFill>
                  <a:srgbClr val="002060"/>
                </a:solidFill>
              </a:rPr>
              <a:t>5</a:t>
            </a:r>
            <a:r>
              <a:rPr lang="sq-AL" sz="3200" b="1" dirty="0">
                <a:solidFill>
                  <a:srgbClr val="002060"/>
                </a:solidFill>
              </a:rPr>
              <a:t>/L-0</a:t>
            </a:r>
            <a:r>
              <a:rPr lang="en-US" sz="3200" b="1" dirty="0">
                <a:solidFill>
                  <a:srgbClr val="002060"/>
                </a:solidFill>
              </a:rPr>
              <a:t>68</a:t>
            </a:r>
            <a:r>
              <a:rPr lang="sq-AL" sz="3200" b="1" dirty="0">
                <a:solidFill>
                  <a:srgbClr val="002060"/>
                </a:solidFill>
              </a:rPr>
              <a:t> i vitit 201</a:t>
            </a:r>
            <a:r>
              <a:rPr lang="en-US" sz="3200" b="1" dirty="0">
                <a:solidFill>
                  <a:srgbClr val="002060"/>
                </a:solidFill>
              </a:rPr>
              <a:t>6</a:t>
            </a:r>
            <a:r>
              <a:rPr lang="sq-AL" sz="3200" b="1" dirty="0">
                <a:solidFill>
                  <a:srgbClr val="002060"/>
                </a:solidFill>
              </a:rPr>
              <a:t>, neni 34</a:t>
            </a:r>
            <a:endParaRPr lang="en-US" sz="3200" b="1" dirty="0">
              <a:solidFill>
                <a:srgbClr val="002060"/>
              </a:solidFill>
            </a:endParaRPr>
          </a:p>
        </p:txBody>
      </p:sp>
      <p:graphicFrame>
        <p:nvGraphicFramePr>
          <p:cNvPr id="4" name="Table 3"/>
          <p:cNvGraphicFramePr>
            <a:graphicFrameLocks noGrp="1"/>
          </p:cNvGraphicFramePr>
          <p:nvPr>
            <p:extLst/>
          </p:nvPr>
        </p:nvGraphicFramePr>
        <p:xfrm>
          <a:off x="1752600" y="1371600"/>
          <a:ext cx="8686800" cy="5267322"/>
        </p:xfrm>
        <a:graphic>
          <a:graphicData uri="http://schemas.openxmlformats.org/drawingml/2006/table">
            <a:tbl>
              <a:tblPr firstRow="1" bandRow="1">
                <a:tableStyleId>{5C22544A-7EE6-4342-B048-85BDC9FD1C3A}</a:tableStyleId>
              </a:tblPr>
              <a:tblGrid>
                <a:gridCol w="3132945">
                  <a:extLst>
                    <a:ext uri="{9D8B030D-6E8A-4147-A177-3AD203B41FA5}">
                      <a16:colId xmlns:a16="http://schemas.microsoft.com/office/drawing/2014/main" val="20000"/>
                    </a:ext>
                  </a:extLst>
                </a:gridCol>
                <a:gridCol w="5553855">
                  <a:extLst>
                    <a:ext uri="{9D8B030D-6E8A-4147-A177-3AD203B41FA5}">
                      <a16:colId xmlns:a16="http://schemas.microsoft.com/office/drawing/2014/main" val="20001"/>
                    </a:ext>
                  </a:extLst>
                </a:gridCol>
              </a:tblGrid>
              <a:tr h="541593">
                <a:tc>
                  <a:txBody>
                    <a:bodyPr/>
                    <a:lstStyle/>
                    <a:p>
                      <a:r>
                        <a:rPr lang="sq-AL" noProof="0" dirty="0">
                          <a:solidFill>
                            <a:schemeClr val="tx1"/>
                          </a:solidFill>
                        </a:rPr>
                        <a:t>Situatë  e ndryshuar</a:t>
                      </a:r>
                    </a:p>
                  </a:txBody>
                  <a:tcPr/>
                </a:tc>
                <a:tc>
                  <a:txBody>
                    <a:bodyPr/>
                    <a:lstStyle/>
                    <a:p>
                      <a:pPr algn="ctr"/>
                      <a:r>
                        <a:rPr lang="sq-AL" sz="1800" b="1" kern="1200" noProof="0">
                          <a:solidFill>
                            <a:schemeClr val="lt1"/>
                          </a:solidFill>
                          <a:latin typeface="+mn-lt"/>
                          <a:ea typeface="+mn-ea"/>
                          <a:cs typeface="+mn-cs"/>
                        </a:rPr>
                        <a:t>U shtuan furnizimet dhe punët</a:t>
                      </a:r>
                      <a:endParaRPr lang="sq-AL" noProof="0"/>
                    </a:p>
                  </a:txBody>
                  <a:tcPr/>
                </a:tc>
                <a:extLst>
                  <a:ext uri="{0D108BD9-81ED-4DB2-BD59-A6C34878D82A}">
                    <a16:rowId xmlns:a16="http://schemas.microsoft.com/office/drawing/2014/main" val="10000"/>
                  </a:ext>
                </a:extLst>
              </a:tr>
              <a:tr h="682556">
                <a:tc>
                  <a:txBody>
                    <a:bodyPr/>
                    <a:lstStyle/>
                    <a:p>
                      <a:endParaRPr lang="sq-AL" noProof="0" dirty="0">
                        <a:solidFill>
                          <a:schemeClr val="tx1"/>
                        </a:solidFill>
                      </a:endParaRPr>
                    </a:p>
                  </a:txBody>
                  <a:tcPr/>
                </a:tc>
                <a:tc>
                  <a:txBody>
                    <a:bodyPr/>
                    <a:lstStyle/>
                    <a:p>
                      <a:pPr algn="ctr"/>
                      <a:r>
                        <a:rPr lang="sq-AL" sz="1800" b="1" kern="1200" noProof="0">
                          <a:solidFill>
                            <a:schemeClr val="dk1"/>
                          </a:solidFill>
                          <a:latin typeface="+mn-lt"/>
                          <a:ea typeface="+mn-ea"/>
                          <a:cs typeface="+mn-cs"/>
                        </a:rPr>
                        <a:t>Procedura konkurruese</a:t>
                      </a:r>
                      <a:r>
                        <a:rPr lang="sq-AL" sz="1800" b="1" kern="1200" baseline="0" noProof="0">
                          <a:solidFill>
                            <a:schemeClr val="dk1"/>
                          </a:solidFill>
                          <a:latin typeface="+mn-lt"/>
                          <a:ea typeface="+mn-ea"/>
                          <a:cs typeface="+mn-cs"/>
                        </a:rPr>
                        <a:t> me negociata</a:t>
                      </a:r>
                      <a:endParaRPr lang="sq-AL" noProof="0"/>
                    </a:p>
                  </a:txBody>
                  <a:tcPr/>
                </a:tc>
                <a:extLst>
                  <a:ext uri="{0D108BD9-81ED-4DB2-BD59-A6C34878D82A}">
                    <a16:rowId xmlns:a16="http://schemas.microsoft.com/office/drawing/2014/main" val="10001"/>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Cilat lloje te kontratave?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Kontratat për furnizime, shërbime dhe pune</a:t>
                      </a:r>
                      <a:endParaRPr lang="sq-AL" noProof="0" dirty="0">
                        <a:solidFill>
                          <a:schemeClr val="tx1"/>
                        </a:solidFill>
                      </a:endParaRPr>
                    </a:p>
                  </a:txBody>
                  <a:tcPr/>
                </a:tc>
                <a:extLst>
                  <a:ext uri="{0D108BD9-81ED-4DB2-BD59-A6C34878D82A}">
                    <a16:rowId xmlns:a16="http://schemas.microsoft.com/office/drawing/2014/main" val="10002"/>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Kur mund te përdoret?</a:t>
                      </a:r>
                      <a:endParaRPr lang="sq-AL" sz="1800" noProof="0" dirty="0">
                        <a:solidFill>
                          <a:schemeClr val="tx1"/>
                        </a:solidFill>
                        <a:latin typeface="+mn-lt"/>
                        <a:ea typeface="Calibri"/>
                        <a:cs typeface="Times New Roman"/>
                      </a:endParaRPr>
                    </a:p>
                  </a:txBody>
                  <a:tcPr marL="68580" marR="68580" marT="0" marB="0"/>
                </a:tc>
                <a:tc>
                  <a:txBody>
                    <a:bodyPr/>
                    <a:lstStyle/>
                    <a:p>
                      <a:pPr algn="l"/>
                      <a:r>
                        <a:rPr lang="sq-AL" sz="1800" kern="1200" noProof="0" dirty="0">
                          <a:solidFill>
                            <a:schemeClr val="tx1"/>
                          </a:solidFill>
                          <a:latin typeface="+mn-lt"/>
                          <a:ea typeface="+mn-ea"/>
                          <a:cs typeface="+mn-cs"/>
                        </a:rPr>
                        <a:t>Ne raste te veçanta </a:t>
                      </a:r>
                      <a:endParaRPr lang="sq-AL" noProof="0" dirty="0">
                        <a:solidFill>
                          <a:schemeClr val="tx1"/>
                        </a:solidFill>
                      </a:endParaRPr>
                    </a:p>
                  </a:txBody>
                  <a:tcPr/>
                </a:tc>
                <a:extLst>
                  <a:ext uri="{0D108BD9-81ED-4DB2-BD59-A6C34878D82A}">
                    <a16:rowId xmlns:a16="http://schemas.microsoft.com/office/drawing/2014/main" val="10003"/>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Kush i miraton?</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Nuk nevojitet aprovimi</a:t>
                      </a:r>
                      <a:endParaRPr lang="sq-AL" noProof="0" dirty="0">
                        <a:solidFill>
                          <a:schemeClr val="tx1"/>
                        </a:solidFill>
                      </a:endParaRPr>
                    </a:p>
                  </a:txBody>
                  <a:tcPr/>
                </a:tc>
                <a:extLst>
                  <a:ext uri="{0D108BD9-81ED-4DB2-BD59-A6C34878D82A}">
                    <a16:rowId xmlns:a16="http://schemas.microsoft.com/office/drawing/2014/main" val="10004"/>
                  </a:ext>
                </a:extLst>
              </a:tr>
              <a:tr h="934805">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Numri minimal i OE?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1" kern="1200" noProof="0" dirty="0">
                          <a:solidFill>
                            <a:schemeClr val="tx1"/>
                          </a:solidFill>
                          <a:latin typeface="+mn-lt"/>
                          <a:ea typeface="+mn-ea"/>
                          <a:cs typeface="+mn-cs"/>
                        </a:rPr>
                        <a:t>3 kërkesa për pjesëmarrje</a:t>
                      </a:r>
                      <a:r>
                        <a:rPr lang="sq-AL" sz="1800" kern="1200" noProof="0" dirty="0">
                          <a:solidFill>
                            <a:schemeClr val="tx1"/>
                          </a:solidFill>
                          <a:latin typeface="+mn-lt"/>
                          <a:ea typeface="+mn-ea"/>
                          <a:cs typeface="+mn-cs"/>
                        </a:rPr>
                        <a:t> </a:t>
                      </a:r>
                    </a:p>
                    <a:p>
                      <a:r>
                        <a:rPr lang="en-US" sz="1800" b="1" kern="1200" noProof="0" dirty="0">
                          <a:solidFill>
                            <a:schemeClr val="tx1"/>
                          </a:solidFill>
                          <a:latin typeface="+mn-lt"/>
                          <a:ea typeface="+mn-ea"/>
                          <a:cs typeface="+mn-cs"/>
                        </a:rPr>
                        <a:t>1 </a:t>
                      </a:r>
                      <a:r>
                        <a:rPr lang="sq-AL" sz="1800" b="1" kern="1200" noProof="0" dirty="0">
                          <a:solidFill>
                            <a:schemeClr val="tx1"/>
                          </a:solidFill>
                          <a:latin typeface="+mn-lt"/>
                          <a:ea typeface="+mn-ea"/>
                          <a:cs typeface="+mn-cs"/>
                        </a:rPr>
                        <a:t>tenderë të përgjegjshëm </a:t>
                      </a:r>
                      <a:endParaRPr lang="sq-AL" noProof="0" dirty="0">
                        <a:solidFill>
                          <a:schemeClr val="tx1"/>
                        </a:solidFill>
                      </a:endParaRPr>
                    </a:p>
                  </a:txBody>
                  <a:tcPr/>
                </a:tc>
                <a:extLst>
                  <a:ext uri="{0D108BD9-81ED-4DB2-BD59-A6C34878D82A}">
                    <a16:rowId xmlns:a16="http://schemas.microsoft.com/office/drawing/2014/main" val="10005"/>
                  </a:ext>
                </a:extLst>
              </a:tr>
              <a:tr h="562138">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Revokim nëse me pak se 2?</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0" kern="1200" noProof="0" dirty="0">
                          <a:solidFill>
                            <a:schemeClr val="tx1"/>
                          </a:solidFill>
                          <a:latin typeface="+mn-lt"/>
                          <a:ea typeface="+mn-ea"/>
                          <a:cs typeface="+mn-cs"/>
                        </a:rPr>
                        <a:t>S’ka</a:t>
                      </a:r>
                      <a:endParaRPr lang="sq-AL" b="1" noProof="0" dirty="0">
                        <a:solidFill>
                          <a:schemeClr val="tx1"/>
                        </a:solidFill>
                      </a:endParaRPr>
                    </a:p>
                  </a:txBody>
                  <a:tcPr/>
                </a:tc>
                <a:extLst>
                  <a:ext uri="{0D108BD9-81ED-4DB2-BD59-A6C34878D82A}">
                    <a16:rowId xmlns:a16="http://schemas.microsoft.com/office/drawing/2014/main" val="10006"/>
                  </a:ext>
                </a:extLst>
              </a:tr>
              <a:tr h="921451">
                <a:tc>
                  <a:txBody>
                    <a:bodyPr/>
                    <a:lstStyle/>
                    <a:p>
                      <a:pPr marL="0" marR="0" algn="ctr">
                        <a:lnSpc>
                          <a:spcPct val="115000"/>
                        </a:lnSpc>
                        <a:spcBef>
                          <a:spcPts val="1200"/>
                        </a:spcBef>
                        <a:spcAft>
                          <a:spcPts val="0"/>
                        </a:spcAft>
                      </a:pPr>
                      <a:r>
                        <a:rPr lang="sq-AL" sz="1800" b="1" i="1" kern="1200" noProof="0" dirty="0">
                          <a:solidFill>
                            <a:schemeClr val="tx1"/>
                          </a:solidFill>
                          <a:latin typeface="+mn-lt"/>
                          <a:ea typeface="+mn-ea"/>
                          <a:cs typeface="+mn-cs"/>
                        </a:rPr>
                        <a:t>Shqyrtim i vendimit te AK-se?</a:t>
                      </a:r>
                      <a:endParaRPr lang="sq-AL" sz="1800" noProof="0" dirty="0">
                        <a:solidFill>
                          <a:schemeClr val="tx1"/>
                        </a:solidFill>
                        <a:latin typeface="+mn-lt"/>
                        <a:ea typeface="Calibri"/>
                        <a:cs typeface="Times New Roman"/>
                      </a:endParaRPr>
                    </a:p>
                  </a:txBody>
                  <a:tcPr marL="68580" marR="68580" marT="0" marB="0"/>
                </a:tc>
                <a:tc>
                  <a:txBody>
                    <a:bodyPr/>
                    <a:lstStyle/>
                    <a:p>
                      <a:r>
                        <a:rPr lang="sq-AL" noProof="0" dirty="0">
                          <a:solidFill>
                            <a:schemeClr val="tx1"/>
                          </a:solidFill>
                        </a:rPr>
                        <a:t>Nuk ka nevoje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8325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762000"/>
          </a:xfrm>
        </p:spPr>
        <p:txBody>
          <a:bodyPr/>
          <a:lstStyle/>
          <a:p>
            <a:r>
              <a:rPr lang="sq-AL" sz="2800" b="1" dirty="0">
                <a:solidFill>
                  <a:srgbClr val="002060"/>
                </a:solidFill>
              </a:rPr>
              <a:t>Procedura konkurruese me negociata- sipas LPP-së </a:t>
            </a:r>
            <a:endParaRPr lang="sq-AL" sz="2800" dirty="0">
              <a:solidFill>
                <a:srgbClr val="002060"/>
              </a:solidFill>
            </a:endParaRPr>
          </a:p>
        </p:txBody>
      </p:sp>
      <p:sp>
        <p:nvSpPr>
          <p:cNvPr id="3" name="Content Placeholder 2"/>
          <p:cNvSpPr>
            <a:spLocks noGrp="1"/>
          </p:cNvSpPr>
          <p:nvPr>
            <p:ph idx="1"/>
          </p:nvPr>
        </p:nvSpPr>
        <p:spPr>
          <a:xfrm>
            <a:off x="1524000" y="914400"/>
            <a:ext cx="9144000" cy="5562600"/>
          </a:xfrm>
        </p:spPr>
        <p:txBody>
          <a:bodyPr/>
          <a:lstStyle/>
          <a:p>
            <a:pPr marL="0" indent="0">
              <a:buNone/>
            </a:pPr>
            <a:r>
              <a:rPr lang="sq-AL" sz="2400" dirty="0"/>
              <a:t>Është një procedurë qe udhëhiqet në tri faza.</a:t>
            </a:r>
          </a:p>
          <a:p>
            <a:r>
              <a:rPr lang="sq-AL" sz="2400" b="1" u="sng" dirty="0"/>
              <a:t>Faza e parë</a:t>
            </a:r>
            <a:r>
              <a:rPr lang="sq-AL" sz="2400" dirty="0"/>
              <a:t>, Faza para-kualifikuese, kryhet në të njëjtën mënyrë si për procedurën e kufizuar.</a:t>
            </a:r>
          </a:p>
          <a:p>
            <a:r>
              <a:rPr lang="sq-AL" sz="2400" b="1" u="sng" dirty="0"/>
              <a:t>Faza e dytë</a:t>
            </a:r>
            <a:r>
              <a:rPr lang="sq-AL" sz="2400" dirty="0"/>
              <a:t>, Faza preliminare e shqyrtimit dhe vlerësimit, kryhet pjesërisht si për fazën e dytë në procedurën e kufizuar meqë nënkupton: (i) verifikimin e përputhshmërisë formale/administrative të propozimeve, dhe (</a:t>
            </a:r>
            <a:r>
              <a:rPr lang="sq-AL" sz="2400" dirty="0" err="1"/>
              <a:t>ii</a:t>
            </a:r>
            <a:r>
              <a:rPr lang="sq-AL" sz="2400" dirty="0"/>
              <a:t>) shqyrtimin preliminar dhe vlerësimin e përputhshmërisë teknike të tenderëve.</a:t>
            </a:r>
          </a:p>
          <a:p>
            <a:r>
              <a:rPr lang="sq-AL" sz="2400" dirty="0"/>
              <a:t>Në </a:t>
            </a:r>
            <a:r>
              <a:rPr lang="sq-AL" sz="2400" u="sng" dirty="0"/>
              <a:t>fazën e tretë</a:t>
            </a:r>
            <a:r>
              <a:rPr lang="sq-AL" sz="2400" dirty="0"/>
              <a:t>, Faza e negociatave dhe e dhënies së kontratës, vetëm kandidatët të cilët kanë dorëzuar tenderë të pranueshme ftohen të marrin pjesë në negociata të mëtejme dhe të kenë mundësinë e njëjtë për t’i ndryshuar dhe/ose kompletuar tenderëve e tyre fillestare. </a:t>
            </a:r>
          </a:p>
        </p:txBody>
      </p:sp>
      <p:sp>
        <p:nvSpPr>
          <p:cNvPr id="4" name="Footer Placeholder 3"/>
          <p:cNvSpPr>
            <a:spLocks noGrp="1"/>
          </p:cNvSpPr>
          <p:nvPr>
            <p:ph type="ftr" sz="quarter" idx="11"/>
          </p:nvPr>
        </p:nvSpPr>
        <p:spPr>
          <a:xfrm>
            <a:off x="4648200" y="6356351"/>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95590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905001"/>
            <a:ext cx="9144000" cy="4267200"/>
          </a:xfrm>
        </p:spPr>
        <p:txBody>
          <a:bodyPr/>
          <a:lstStyle/>
          <a:p>
            <a:pPr>
              <a:buFont typeface="Wingdings" pitchFamily="2" charset="2"/>
              <a:buChar char="q"/>
            </a:pPr>
            <a:r>
              <a:rPr lang="sq-AL" sz="2400" dirty="0"/>
              <a:t>Është </a:t>
            </a:r>
            <a:r>
              <a:rPr lang="sq-AL" sz="2400" b="1" dirty="0"/>
              <a:t>procedure </a:t>
            </a:r>
            <a:r>
              <a:rPr lang="en-US" sz="2400" b="1" dirty="0" err="1"/>
              <a:t>që</a:t>
            </a:r>
            <a:r>
              <a:rPr lang="en-US" sz="2400" b="1" dirty="0"/>
              <a:t> </a:t>
            </a:r>
            <a:r>
              <a:rPr lang="en-US" sz="2400" b="1" dirty="0" err="1"/>
              <a:t>zhvillohet</a:t>
            </a:r>
            <a:r>
              <a:rPr lang="en-US" sz="2400" b="1" dirty="0"/>
              <a:t> </a:t>
            </a:r>
            <a:r>
              <a:rPr lang="sq-AL" sz="2400" b="1" dirty="0"/>
              <a:t>me tri faza</a:t>
            </a:r>
            <a:endParaRPr lang="sq-AL" sz="2400" dirty="0"/>
          </a:p>
          <a:p>
            <a:pPr marL="693738" indent="-5207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Zgjidhen vetëm ata OE të cilët i plotësojnë kërkesat minimale, në lidhje me </a:t>
            </a:r>
            <a:r>
              <a:rPr lang="sq-AL" sz="2400" b="1" dirty="0">
                <a:latin typeface="Cambria" panose="02040503050406030204" pitchFamily="18" charset="0"/>
                <a:ea typeface="Cambria" panose="02040503050406030204" pitchFamily="18" charset="0"/>
              </a:rPr>
              <a:t>aftësinë profesionale apo teknike, përvojës dhe ekspertizës dhe kapaciteteve financiare për të kryer një projekt,</a:t>
            </a:r>
            <a:r>
              <a:rPr lang="sq-AL" sz="2400" dirty="0">
                <a:latin typeface="Cambria" panose="02040503050406030204" pitchFamily="18" charset="0"/>
                <a:ea typeface="Cambria" panose="02040503050406030204" pitchFamily="18" charset="0"/>
              </a:rPr>
              <a:t> </a:t>
            </a:r>
          </a:p>
          <a:p>
            <a:pPr marL="693738" indent="-5207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Ata, </a:t>
            </a:r>
            <a:r>
              <a:rPr lang="sq-AL" sz="2400" dirty="0">
                <a:latin typeface="Cambria" panose="02040503050406030204" pitchFamily="18" charset="0"/>
                <a:ea typeface="Cambria" panose="02040503050406030204" pitchFamily="18" charset="0"/>
              </a:rPr>
              <a:t>ftohen te dorëzojnë një tender fillestar e me pas ky propozim negociohet deri ne finalizimin e dosjes se tenderit</a:t>
            </a:r>
            <a:endParaRPr lang="en-US" sz="2400" dirty="0">
              <a:latin typeface="Cambria" panose="02040503050406030204" pitchFamily="18" charset="0"/>
              <a:ea typeface="Cambria" panose="02040503050406030204" pitchFamily="18" charset="0"/>
            </a:endParaRPr>
          </a:p>
          <a:p>
            <a:pPr marL="693738" indent="-5207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Dosja e finalizuar si rezultat i negociatave u dërgohet te gjithë operatoreve te selektuar (pjese e listës se ngushte</a:t>
            </a:r>
            <a:r>
              <a:rPr lang="en-US" sz="2400" b="1" dirty="0">
                <a:latin typeface="Cambria" panose="02040503050406030204" pitchFamily="18" charset="0"/>
                <a:ea typeface="Cambria" panose="02040503050406030204" pitchFamily="18" charset="0"/>
              </a:rPr>
              <a:t> 3-6</a:t>
            </a:r>
            <a:r>
              <a:rPr lang="sq-AL" sz="2400" b="1" dirty="0">
                <a:latin typeface="Cambria" panose="02040503050406030204" pitchFamily="18" charset="0"/>
                <a:ea typeface="Cambria" panose="02040503050406030204" pitchFamily="18" charset="0"/>
              </a:rPr>
              <a:t>) dhe me pas kthehet ne oferta nga po ata kandidat.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986756" y="476673"/>
            <a:ext cx="8071644" cy="119972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P</a:t>
            </a:r>
            <a:r>
              <a:rPr lang="sq-AL" sz="3200" b="1" dirty="0" err="1">
                <a:solidFill>
                  <a:srgbClr val="002060"/>
                </a:solidFill>
              </a:rPr>
              <a:t>rocedura</a:t>
            </a:r>
            <a:r>
              <a:rPr lang="sq-AL" sz="3200" b="1" dirty="0">
                <a:solidFill>
                  <a:srgbClr val="002060"/>
                </a:solidFill>
              </a:rPr>
              <a:t> konkurruese me negociata</a:t>
            </a:r>
            <a:r>
              <a:rPr lang="en-US" sz="3200" b="1" dirty="0">
                <a:solidFill>
                  <a:srgbClr val="002060"/>
                </a:solidFill>
              </a:rPr>
              <a:t> </a:t>
            </a:r>
          </a:p>
          <a:p>
            <a:pPr algn="ctr"/>
            <a:r>
              <a:rPr lang="en-US" sz="3200" b="1" dirty="0" err="1">
                <a:solidFill>
                  <a:srgbClr val="002060"/>
                </a:solidFill>
              </a:rPr>
              <a:t>dhe</a:t>
            </a:r>
            <a:r>
              <a:rPr lang="en-US" sz="3200" b="1" dirty="0">
                <a:solidFill>
                  <a:srgbClr val="002060"/>
                </a:solidFill>
              </a:rPr>
              <a:t> </a:t>
            </a:r>
            <a:r>
              <a:rPr lang="en-US" sz="3200" b="1" dirty="0" err="1">
                <a:solidFill>
                  <a:srgbClr val="002060"/>
                </a:solidFill>
              </a:rPr>
              <a:t>fazat</a:t>
            </a:r>
            <a:r>
              <a:rPr lang="en-US" sz="3200" b="1" dirty="0">
                <a:solidFill>
                  <a:srgbClr val="002060"/>
                </a:solidFill>
              </a:rPr>
              <a:t> e </a:t>
            </a:r>
            <a:r>
              <a:rPr lang="en-US" sz="3200" b="1" dirty="0" err="1">
                <a:solidFill>
                  <a:srgbClr val="002060"/>
                </a:solidFill>
              </a:rPr>
              <a:t>zhvillimit</a:t>
            </a:r>
            <a:r>
              <a:rPr lang="en-US" sz="3200" b="1" dirty="0">
                <a:solidFill>
                  <a:srgbClr val="002060"/>
                </a:solidFill>
              </a:rPr>
              <a:t> </a:t>
            </a:r>
          </a:p>
        </p:txBody>
      </p:sp>
      <p:sp>
        <p:nvSpPr>
          <p:cNvPr id="2" name="Footer Placeholder 1"/>
          <p:cNvSpPr>
            <a:spLocks noGrp="1"/>
          </p:cNvSpPr>
          <p:nvPr>
            <p:ph type="ftr" sz="quarter" idx="11"/>
          </p:nvPr>
        </p:nvSpPr>
        <p:spPr>
          <a:xfrm>
            <a:off x="4648200" y="6356351"/>
            <a:ext cx="3962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82301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85801"/>
            <a:ext cx="9144000" cy="4876800"/>
          </a:xfrm>
        </p:spPr>
        <p:txBody>
          <a:bodyPr/>
          <a:lstStyle/>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Operatorët ekonomik që marrin pjesë në një Procedurë konkurruese me negociata quhen “kandidatë.” </a:t>
            </a:r>
          </a:p>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Kurdo që Autoriteti Kontraktues përdor këtë procedurë, ai paraprakisht duhet të bëjë një deklaratë të shkruar formale me shpjegime të qarta rreth përdorimit të kësaj procedure dhe kjo deklaratë do të përfshihet në dosjen e tenderit. </a:t>
            </a:r>
          </a:p>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Procedura konkurruese me Negociata mund të përdoret vetëm nëse justifikohet me faktorë të </a:t>
            </a:r>
            <a:r>
              <a:rPr lang="sq-AL" sz="2000" dirty="0" err="1">
                <a:latin typeface="Cambria" panose="02040503050406030204" pitchFamily="18" charset="0"/>
                <a:ea typeface="Cambria" panose="02040503050406030204" pitchFamily="18" charset="0"/>
              </a:rPr>
              <a:t>verifikueshëm</a:t>
            </a:r>
            <a:r>
              <a:rPr lang="sq-AL" sz="2000" dirty="0">
                <a:latin typeface="Cambria" panose="02040503050406030204" pitchFamily="18" charset="0"/>
                <a:ea typeface="Cambria" panose="02040503050406030204" pitchFamily="18" charset="0"/>
              </a:rPr>
              <a:t> në mënyrë objektive dhe pa ndonjë qëllim diskriminues. </a:t>
            </a:r>
          </a:p>
          <a:p>
            <a:pPr algn="just">
              <a:buFont typeface="Wingdings" panose="05000000000000000000" pitchFamily="2" charset="2"/>
              <a:buChar char="§"/>
            </a:pPr>
            <a:r>
              <a:rPr lang="sq-AL" sz="2000" dirty="0"/>
              <a:t>Përdorimi i procedurës konkurruese me negociata nuk e përjashton kërkesën për Autoritetin Kontraktues që t’i përcaktojë kërkesat e veta me sa më shumë hollësi të jetë e mundur, lidhur me standardet teknike në fuqi, dhe që gjithashtu t’i zbatojë rregullat mbi transparencën, konkurrencën dhe mos-diskriminimin. </a:t>
            </a:r>
            <a:endParaRPr lang="sq-AL" sz="20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524000" y="0"/>
            <a:ext cx="9144000" cy="1447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800" b="1" dirty="0">
                <a:solidFill>
                  <a:srgbClr val="002060"/>
                </a:solidFill>
                <a:latin typeface="Cambria" panose="02040503050406030204" pitchFamily="18" charset="0"/>
                <a:ea typeface="Cambria" panose="02040503050406030204" pitchFamily="18" charset="0"/>
              </a:rPr>
              <a:t>Kur </a:t>
            </a:r>
            <a:r>
              <a:rPr lang="en-US" sz="2800" b="1" dirty="0" err="1">
                <a:solidFill>
                  <a:srgbClr val="002060"/>
                </a:solidFill>
                <a:latin typeface="Cambria" panose="02040503050406030204" pitchFamily="18" charset="0"/>
                <a:ea typeface="Cambria" panose="02040503050406030204" pitchFamily="18" charset="0"/>
              </a:rPr>
              <a:t>përdoret</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procedura konkurruese me negociata</a:t>
            </a:r>
            <a:r>
              <a:rPr lang="en-US" sz="2800" b="1" dirty="0">
                <a:solidFill>
                  <a:srgbClr val="002060"/>
                </a:solidFill>
                <a:latin typeface="Cambria" panose="02040503050406030204" pitchFamily="18" charset="0"/>
                <a:ea typeface="Cambria" panose="02040503050406030204" pitchFamily="18" charset="0"/>
              </a:rPr>
              <a:t>?</a:t>
            </a:r>
          </a:p>
        </p:txBody>
      </p:sp>
      <p:sp>
        <p:nvSpPr>
          <p:cNvPr id="2" name="Footer Placeholder 1"/>
          <p:cNvSpPr>
            <a:spLocks noGrp="1"/>
          </p:cNvSpPr>
          <p:nvPr>
            <p:ph type="ftr" sz="quarter" idx="11"/>
          </p:nvPr>
        </p:nvSpPr>
        <p:spPr>
          <a:xfrm>
            <a:off x="3657600" y="6356351"/>
            <a:ext cx="3886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207576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lstStyle/>
          <a:p>
            <a:r>
              <a:rPr lang="sq-AL" sz="2800" b="1" dirty="0">
                <a:solidFill>
                  <a:srgbClr val="002060"/>
                </a:solidFill>
                <a:latin typeface="Cambria" panose="02040503050406030204" pitchFamily="18" charset="0"/>
                <a:ea typeface="Cambria" panose="02040503050406030204" pitchFamily="18" charset="0"/>
              </a:rPr>
              <a:t>P</a:t>
            </a:r>
            <a:r>
              <a:rPr lang="en-US" sz="2800" b="1" dirty="0" err="1">
                <a:solidFill>
                  <a:srgbClr val="002060"/>
                </a:solidFill>
                <a:latin typeface="Cambria" panose="02040503050406030204" pitchFamily="18" charset="0"/>
                <a:ea typeface="Cambria" panose="02040503050406030204" pitchFamily="18" charset="0"/>
              </a:rPr>
              <a:t>ërdor</a:t>
            </a:r>
            <a:r>
              <a:rPr lang="sq-AL" sz="2800" b="1" dirty="0">
                <a:solidFill>
                  <a:srgbClr val="002060"/>
                </a:solidFill>
                <a:latin typeface="Cambria" panose="02040503050406030204" pitchFamily="18" charset="0"/>
                <a:ea typeface="Cambria" panose="02040503050406030204" pitchFamily="18" charset="0"/>
              </a:rPr>
              <a:t>imi i procedura konkurruese me negociata</a:t>
            </a:r>
            <a:endParaRPr lang="sq-AL" sz="2800" dirty="0">
              <a:solidFill>
                <a:srgbClr val="002060"/>
              </a:solidFill>
            </a:endParaRPr>
          </a:p>
        </p:txBody>
      </p:sp>
      <p:sp>
        <p:nvSpPr>
          <p:cNvPr id="3" name="Content Placeholder 2"/>
          <p:cNvSpPr>
            <a:spLocks noGrp="1"/>
          </p:cNvSpPr>
          <p:nvPr>
            <p:ph idx="1"/>
          </p:nvPr>
        </p:nvSpPr>
        <p:spPr>
          <a:xfrm>
            <a:off x="1524000" y="1600200"/>
            <a:ext cx="9144000" cy="4876800"/>
          </a:xfrm>
        </p:spPr>
        <p:txBody>
          <a:bodyPr/>
          <a:lstStyle/>
          <a:p>
            <a:pPr marL="0" indent="0" algn="just">
              <a:buNone/>
            </a:pPr>
            <a:r>
              <a:rPr lang="sq-AL" sz="2400" dirty="0">
                <a:latin typeface="Cambria" panose="02040503050406030204" pitchFamily="18" charset="0"/>
                <a:ea typeface="Cambria" panose="02040503050406030204" pitchFamily="18" charset="0"/>
              </a:rPr>
              <a:t>Përdorimi i kësaj procedure rekomandohet në situata të ndryshme, ku</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M</a:t>
            </a:r>
            <a:r>
              <a:rPr lang="sq-AL" sz="2400" dirty="0">
                <a:latin typeface="Cambria" panose="02040503050406030204" pitchFamily="18" charset="0"/>
                <a:ea typeface="Cambria" panose="02040503050406030204" pitchFamily="18" charset="0"/>
              </a:rPr>
              <a:t>und te përdoret vetëm ne rast se procedurat e hapura ose të kufizuara nuk mund te shpine në rezultate të kënaqshme të prokurimit</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693737" indent="-4572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S</a:t>
            </a:r>
            <a:r>
              <a:rPr lang="sq-AL" sz="2400" dirty="0">
                <a:latin typeface="Cambria" panose="02040503050406030204" pitchFamily="18" charset="0"/>
                <a:ea typeface="Cambria" panose="02040503050406030204" pitchFamily="18" charset="0"/>
              </a:rPr>
              <a:t>i në rastin e blerjeve komplekse të tilla si produkte të sofistikuara, shërbime intelektuale (për shembull disa shërbime të </a:t>
            </a:r>
            <a:r>
              <a:rPr lang="sq-AL" sz="2400" dirty="0" err="1">
                <a:latin typeface="Cambria" panose="02040503050406030204" pitchFamily="18" charset="0"/>
                <a:ea typeface="Cambria" panose="02040503050406030204" pitchFamily="18" charset="0"/>
              </a:rPr>
              <a:t>konsulencës</a:t>
            </a:r>
            <a:r>
              <a:rPr lang="sq-AL" sz="2400" dirty="0">
                <a:latin typeface="Cambria" panose="02040503050406030204" pitchFamily="18" charset="0"/>
                <a:ea typeface="Cambria" panose="02040503050406030204" pitchFamily="18" charset="0"/>
              </a:rPr>
              <a:t>, shërbimet arkitektonike ose shërbimet </a:t>
            </a:r>
            <a:r>
              <a:rPr lang="sq-AL" sz="2400" dirty="0" err="1">
                <a:latin typeface="Cambria" panose="02040503050406030204" pitchFamily="18" charset="0"/>
                <a:ea typeface="Cambria" panose="02040503050406030204" pitchFamily="18" charset="0"/>
              </a:rPr>
              <a:t>inxhinierike</a:t>
            </a:r>
            <a:r>
              <a:rPr lang="sq-AL" sz="2400" dirty="0">
                <a:latin typeface="Cambria" panose="02040503050406030204" pitchFamily="18" charset="0"/>
                <a:ea typeface="Cambria" panose="02040503050406030204" pitchFamily="18" charset="0"/>
              </a:rPr>
              <a:t>), dhe të komunikimit të te teknologjisë</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741363" indent="-4572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unët e ndërtesave jo standarde ose që përfshijnë dizajn apo zgjidhje të reja</a:t>
            </a:r>
            <a:endParaRPr lang="en-GB" sz="2400" dirty="0">
              <a:latin typeface="Cambria" panose="02040503050406030204" pitchFamily="18" charset="0"/>
              <a:ea typeface="Cambria" panose="02040503050406030204" pitchFamily="18" charset="0"/>
            </a:endParaRPr>
          </a:p>
          <a:p>
            <a:endParaRPr lang="sq-AL" sz="2400" dirty="0"/>
          </a:p>
        </p:txBody>
      </p:sp>
      <p:sp>
        <p:nvSpPr>
          <p:cNvPr id="4" name="Footer Placeholder 3"/>
          <p:cNvSpPr>
            <a:spLocks noGrp="1"/>
          </p:cNvSpPr>
          <p:nvPr>
            <p:ph type="ftr" sz="quarter" idx="11"/>
          </p:nvPr>
        </p:nvSpPr>
        <p:spPr>
          <a:xfrm>
            <a:off x="3429000" y="6356351"/>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465029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00598"/>
            <a:ext cx="9144000" cy="4695402"/>
          </a:xfrm>
        </p:spPr>
        <p:txBody>
          <a:bodyPr/>
          <a:lstStyle/>
          <a:p>
            <a:pPr>
              <a:buFont typeface="Wingdings" pitchFamily="2" charset="2"/>
              <a:buChar char="q"/>
            </a:pPr>
            <a:r>
              <a:rPr lang="en-US" sz="2200" i="1" u="sng" dirty="0"/>
              <a:t> </a:t>
            </a:r>
            <a:r>
              <a:rPr lang="sq-AL" sz="2400" b="1" i="1" u="sng" dirty="0" err="1">
                <a:solidFill>
                  <a:srgbClr val="FF0000"/>
                </a:solidFill>
                <a:latin typeface="Cambria" panose="02040503050406030204" pitchFamily="18" charset="0"/>
                <a:ea typeface="Cambria" panose="02040503050406030204" pitchFamily="18" charset="0"/>
              </a:rPr>
              <a:t>Pergjejgesia</a:t>
            </a:r>
            <a:r>
              <a:rPr lang="sq-AL" sz="2400" b="1" i="1" u="sng" dirty="0">
                <a:solidFill>
                  <a:srgbClr val="FF0000"/>
                </a:solidFill>
                <a:latin typeface="Cambria" panose="02040503050406030204" pitchFamily="18" charset="0"/>
                <a:ea typeface="Cambria" panose="02040503050406030204" pitchFamily="18" charset="0"/>
              </a:rPr>
              <a:t> </a:t>
            </a:r>
            <a:endParaRPr lang="sq-AL" sz="2400" b="1" dirty="0">
              <a:solidFill>
                <a:srgbClr val="FF0000"/>
              </a:solidFill>
              <a:latin typeface="Cambria" panose="02040503050406030204" pitchFamily="18" charset="0"/>
              <a:ea typeface="Cambria" panose="02040503050406030204" pitchFamily="18" charset="0"/>
            </a:endParaRPr>
          </a:p>
          <a:p>
            <a:pPr marL="457200" indent="-284163" algn="just">
              <a:buFont typeface="Wingdings" pitchFamily="2" charset="2"/>
              <a:buChar char="ü"/>
            </a:pPr>
            <a:r>
              <a:rPr lang="sq-AL" sz="2400" dirty="0">
                <a:latin typeface="Cambria" panose="02040503050406030204" pitchFamily="18" charset="0"/>
                <a:ea typeface="Cambria" panose="02040503050406030204" pitchFamily="18" charset="0"/>
              </a:rPr>
              <a:t>Deklarata duhet te përmbajë te dhëna te cilat e justifikojnë me fakte te </a:t>
            </a:r>
            <a:r>
              <a:rPr lang="sq-AL" sz="2400" dirty="0" err="1">
                <a:latin typeface="Cambria" panose="02040503050406030204" pitchFamily="18" charset="0"/>
                <a:ea typeface="Cambria" panose="02040503050406030204" pitchFamily="18" charset="0"/>
              </a:rPr>
              <a:t>verifikueshme</a:t>
            </a:r>
            <a:r>
              <a:rPr lang="sq-AL" sz="2400" dirty="0">
                <a:latin typeface="Cambria" panose="02040503050406030204" pitchFamily="18" charset="0"/>
                <a:ea typeface="Cambria" panose="02040503050406030204" pitchFamily="18" charset="0"/>
              </a:rPr>
              <a:t> dhe tejet objektiv përdorimin e kësaj procedure</a:t>
            </a:r>
            <a:endParaRPr lang="en-US" sz="2400" dirty="0">
              <a:latin typeface="Cambria" panose="02040503050406030204" pitchFamily="18" charset="0"/>
              <a:ea typeface="Cambria" panose="02040503050406030204" pitchFamily="18" charset="0"/>
            </a:endParaRPr>
          </a:p>
          <a:p>
            <a:pPr marL="457200" indent="-284163" algn="just">
              <a:buFont typeface="Wingdings" pitchFamily="2" charset="2"/>
              <a:buChar char="ü"/>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snjë</a:t>
            </a:r>
            <a:r>
              <a:rPr lang="sq-AL" sz="2400" dirty="0">
                <a:latin typeface="Cambria" panose="02040503050406030204" pitchFamily="18" charset="0"/>
                <a:ea typeface="Cambria" panose="02040503050406030204" pitchFamily="18" charset="0"/>
              </a:rPr>
              <a:t> q</a:t>
            </a:r>
            <a:r>
              <a:rPr lang="en-US" sz="2400" dirty="0">
                <a:latin typeface="Cambria" panose="02040503050406030204" pitchFamily="18" charset="0"/>
                <a:ea typeface="Cambria" panose="02040503050406030204" pitchFamily="18" charset="0"/>
              </a:rPr>
              <a:t>ë</a:t>
            </a:r>
            <a:r>
              <a:rPr lang="sq-AL" sz="2400" dirty="0" err="1">
                <a:latin typeface="Cambria" panose="02040503050406030204" pitchFamily="18" charset="0"/>
                <a:ea typeface="Cambria" panose="02040503050406030204" pitchFamily="18" charset="0"/>
              </a:rPr>
              <a:t>llim</a:t>
            </a:r>
            <a:r>
              <a:rPr lang="sq-AL" sz="2400" dirty="0">
                <a:latin typeface="Cambria" panose="02040503050406030204" pitchFamily="18" charset="0"/>
                <a:ea typeface="Cambria" panose="02040503050406030204" pitchFamily="18" charset="0"/>
              </a:rPr>
              <a:t> diskriminimi dhe se te gjitha veprimet qe do te ndërmerren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do te jene ;</a:t>
            </a:r>
            <a:endParaRPr lang="en-US" sz="2400" dirty="0">
              <a:latin typeface="Cambria" panose="02040503050406030204" pitchFamily="18" charset="0"/>
              <a:ea typeface="Cambria" panose="02040503050406030204" pitchFamily="18" charset="0"/>
            </a:endParaRPr>
          </a:p>
          <a:p>
            <a:pPr marL="690563" algn="just"/>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shprehura ose kryhen në mënyrë neutrale nga Autoriteti Kontraktues; </a:t>
            </a:r>
            <a:endParaRPr lang="en-US" sz="2400" dirty="0">
              <a:latin typeface="Cambria" panose="02040503050406030204" pitchFamily="18" charset="0"/>
              <a:ea typeface="Cambria" panose="02040503050406030204" pitchFamily="18" charset="0"/>
            </a:endParaRPr>
          </a:p>
          <a:p>
            <a:pPr marL="690563" algn="just"/>
            <a:r>
              <a:rPr lang="en-US" sz="2400" dirty="0">
                <a:latin typeface="Cambria" panose="02040503050406030204" pitchFamily="18" charset="0"/>
                <a:ea typeface="Cambria" panose="02040503050406030204" pitchFamily="18" charset="0"/>
              </a:rPr>
              <a:t>N</a:t>
            </a:r>
            <a:r>
              <a:rPr lang="sq-AL" sz="2400" dirty="0" err="1">
                <a:latin typeface="Cambria" panose="02040503050406030204" pitchFamily="18" charset="0"/>
                <a:ea typeface="Cambria" panose="02040503050406030204" pitchFamily="18" charset="0"/>
              </a:rPr>
              <a:t>uk</a:t>
            </a:r>
            <a:r>
              <a:rPr lang="sq-AL" sz="2400" dirty="0">
                <a:latin typeface="Cambria" panose="02040503050406030204" pitchFamily="18" charset="0"/>
                <a:ea typeface="Cambria" panose="02040503050406030204" pitchFamily="18" charset="0"/>
              </a:rPr>
              <a:t> favorizojnë ose dëmtojnë ndonjë kandidatë të caktuar; dhe</a:t>
            </a:r>
            <a:endParaRPr lang="en-US" sz="2400" dirty="0">
              <a:latin typeface="Cambria" panose="02040503050406030204" pitchFamily="18" charset="0"/>
              <a:ea typeface="Cambria" panose="02040503050406030204" pitchFamily="18" charset="0"/>
            </a:endParaRPr>
          </a:p>
          <a:p>
            <a:pPr marL="690563" algn="just"/>
            <a:r>
              <a:rPr lang="sq-AL" sz="2400" dirty="0">
                <a:latin typeface="Cambria" panose="02040503050406030204" pitchFamily="18" charset="0"/>
                <a:ea typeface="Cambria" panose="02040503050406030204" pitchFamily="18" charset="0"/>
              </a:rPr>
              <a:t>I mundësojnë kandidatëve që të ofrojnë zgjidhje që janë të barasvlershme me çfarë kërkohet nga Autoriteti Kontraktues. </a:t>
            </a:r>
            <a:endParaRPr lang="en-US" sz="2400" dirty="0">
              <a:latin typeface="Cambria" panose="02040503050406030204" pitchFamily="18" charset="0"/>
              <a:ea typeface="Cambria" panose="02040503050406030204" pitchFamily="18" charset="0"/>
            </a:endParaRPr>
          </a:p>
          <a:p>
            <a:pPr marL="630238" indent="-346075">
              <a:buFont typeface="Wingdings" pitchFamily="2" charset="2"/>
              <a:buChar char="ü"/>
            </a:pPr>
            <a:endParaRPr lang="en-GB" sz="2200" dirty="0"/>
          </a:p>
        </p:txBody>
      </p:sp>
      <p:sp>
        <p:nvSpPr>
          <p:cNvPr id="4" name="Title 1"/>
          <p:cNvSpPr txBox="1">
            <a:spLocks/>
          </p:cNvSpPr>
          <p:nvPr/>
        </p:nvSpPr>
        <p:spPr>
          <a:xfrm>
            <a:off x="1524000" y="1"/>
            <a:ext cx="9067800" cy="1219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err="1">
                <a:solidFill>
                  <a:srgbClr val="002060"/>
                </a:solidFill>
              </a:rPr>
              <a:t>Përgjegjësia</a:t>
            </a:r>
            <a:r>
              <a:rPr lang="en-US" sz="3200" b="1" dirty="0">
                <a:solidFill>
                  <a:srgbClr val="002060"/>
                </a:solidFill>
              </a:rPr>
              <a:t> me </a:t>
            </a:r>
            <a:r>
              <a:rPr lang="en-US" sz="3200" b="1" dirty="0" err="1">
                <a:solidFill>
                  <a:srgbClr val="002060"/>
                </a:solidFill>
              </a:rPr>
              <a:t>rastinë</a:t>
            </a:r>
            <a:r>
              <a:rPr lang="en-US" sz="3200" b="1" dirty="0">
                <a:solidFill>
                  <a:srgbClr val="002060"/>
                </a:solidFill>
              </a:rPr>
              <a:t> e </a:t>
            </a:r>
            <a:r>
              <a:rPr lang="en-US" sz="3200" b="1" dirty="0" err="1">
                <a:solidFill>
                  <a:srgbClr val="002060"/>
                </a:solidFill>
              </a:rPr>
              <a:t>përdorimit</a:t>
            </a:r>
            <a:r>
              <a:rPr lang="en-US" sz="3200" b="1" dirty="0">
                <a:solidFill>
                  <a:srgbClr val="002060"/>
                </a:solidFill>
              </a:rPr>
              <a:t> </a:t>
            </a:r>
            <a:r>
              <a:rPr lang="en-US" sz="3200" b="1" dirty="0" err="1">
                <a:solidFill>
                  <a:srgbClr val="002060"/>
                </a:solidFill>
              </a:rPr>
              <a:t>të</a:t>
            </a:r>
            <a:r>
              <a:rPr lang="en-US" sz="3200" b="1" dirty="0">
                <a:solidFill>
                  <a:srgbClr val="002060"/>
                </a:solidFill>
              </a:rPr>
              <a:t> </a:t>
            </a:r>
            <a:r>
              <a:rPr lang="en-US" sz="3200" b="1" dirty="0" err="1">
                <a:solidFill>
                  <a:srgbClr val="002060"/>
                </a:solidFill>
              </a:rPr>
              <a:t>kesaj</a:t>
            </a:r>
            <a:r>
              <a:rPr lang="en-US" sz="3200" b="1" dirty="0">
                <a:solidFill>
                  <a:srgbClr val="002060"/>
                </a:solidFill>
              </a:rPr>
              <a:t> </a:t>
            </a:r>
            <a:r>
              <a:rPr lang="sq-AL" sz="3200" b="1" dirty="0" err="1">
                <a:solidFill>
                  <a:srgbClr val="002060"/>
                </a:solidFill>
              </a:rPr>
              <a:t>procedur</a:t>
            </a:r>
            <a:r>
              <a:rPr lang="en-US" sz="3200" b="1" dirty="0">
                <a:solidFill>
                  <a:srgbClr val="002060"/>
                </a:solidFill>
              </a:rPr>
              <a:t>e</a:t>
            </a:r>
            <a:endParaRPr lang="sq-AL" sz="3200" b="1" dirty="0">
              <a:solidFill>
                <a:srgbClr val="002060"/>
              </a:solidFill>
            </a:endParaRPr>
          </a:p>
        </p:txBody>
      </p:sp>
      <p:sp>
        <p:nvSpPr>
          <p:cNvPr id="2" name="Footer Placeholder 1"/>
          <p:cNvSpPr>
            <a:spLocks noGrp="1"/>
          </p:cNvSpPr>
          <p:nvPr>
            <p:ph type="ftr" sz="quarter" idx="11"/>
          </p:nvPr>
        </p:nvSpPr>
        <p:spPr>
          <a:xfrm>
            <a:off x="3733800" y="6356351"/>
            <a:ext cx="3810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14599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r>
              <a:rPr lang="sq-AL" sz="2800" b="1" dirty="0">
                <a:solidFill>
                  <a:srgbClr val="0070C0"/>
                </a:solidFill>
                <a:latin typeface="Cambria" panose="02040503050406030204" pitchFamily="18" charset="0"/>
                <a:ea typeface="Cambria" panose="02040503050406030204" pitchFamily="18" charset="0"/>
              </a:rPr>
              <a:t>Përmbledhja </a:t>
            </a:r>
            <a:r>
              <a:rPr lang="en-US" sz="2800" b="1" dirty="0">
                <a:solidFill>
                  <a:srgbClr val="0070C0"/>
                </a:solidFill>
                <a:latin typeface="Cambria" panose="02040503050406030204" pitchFamily="18" charset="0"/>
                <a:ea typeface="Cambria" panose="02040503050406030204" pitchFamily="18" charset="0"/>
              </a:rPr>
              <a:t>e </a:t>
            </a:r>
            <a:r>
              <a:rPr lang="sq-AL" sz="2800" b="1" dirty="0">
                <a:solidFill>
                  <a:srgbClr val="0070C0"/>
                </a:solidFill>
                <a:latin typeface="Cambria" panose="02040503050406030204" pitchFamily="18" charset="0"/>
                <a:ea typeface="Cambria" panose="02040503050406030204" pitchFamily="18" charset="0"/>
              </a:rPr>
              <a:t> trajnimit</a:t>
            </a:r>
          </a:p>
        </p:txBody>
      </p:sp>
      <p:sp>
        <p:nvSpPr>
          <p:cNvPr id="3" name="Content Placeholder 2"/>
          <p:cNvSpPr>
            <a:spLocks noGrp="1"/>
          </p:cNvSpPr>
          <p:nvPr>
            <p:ph idx="1"/>
          </p:nvPr>
        </p:nvSpPr>
        <p:spPr>
          <a:xfrm>
            <a:off x="0" y="1219200"/>
            <a:ext cx="12192000" cy="4738255"/>
          </a:xfrm>
        </p:spPr>
        <p:txBody>
          <a:bodyPr/>
          <a:lstStyle/>
          <a:p>
            <a:pPr marL="0" indent="0" algn="just">
              <a:buNone/>
            </a:pPr>
            <a:endParaRPr lang="en-US" sz="2000" dirty="0"/>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Procedurat e Negociuara –</a:t>
            </a:r>
            <a:r>
              <a:rPr lang="en-US" sz="2400" dirty="0">
                <a:latin typeface="Cambria" panose="02040503050406030204" pitchFamily="18" charset="0"/>
                <a:ea typeface="Cambria" panose="02040503050406030204" pitchFamily="18" charset="0"/>
              </a:rPr>
              <a:t> ç</a:t>
            </a:r>
            <a:r>
              <a:rPr lang="sq-AL" sz="2400" dirty="0">
                <a:latin typeface="Cambria" panose="02040503050406030204" pitchFamily="18" charset="0"/>
                <a:ea typeface="Cambria" panose="02040503050406030204" pitchFamily="18" charset="0"/>
              </a:rPr>
              <a:t>ka janë?</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Tipet dhe karakteristikat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Cilën Procedure ta përdorim?!!</a:t>
            </a:r>
          </a:p>
          <a:p>
            <a:pPr lvl="0" algn="just">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F</a:t>
            </a:r>
            <a:r>
              <a:rPr lang="sq-AL" sz="2400" dirty="0">
                <a:latin typeface="Cambria" panose="02040503050406030204" pitchFamily="18" charset="0"/>
                <a:ea typeface="Cambria" panose="02040503050406030204" pitchFamily="18" charset="0"/>
              </a:rPr>
              <a:t>azat</a:t>
            </a:r>
            <a:r>
              <a:rPr lang="en-US" sz="2400" dirty="0">
                <a:latin typeface="Cambria" panose="02040503050406030204" pitchFamily="18" charset="0"/>
                <a:ea typeface="Cambria" panose="02040503050406030204" pitchFamily="18" charset="0"/>
              </a:rPr>
              <a:t> e </a:t>
            </a:r>
            <a:r>
              <a:rPr lang="sq-AL" sz="2400" dirty="0">
                <a:latin typeface="Cambria" panose="02040503050406030204" pitchFamily="18" charset="0"/>
                <a:ea typeface="Cambria" panose="02040503050406030204" pitchFamily="18" charset="0"/>
              </a:rPr>
              <a:t>Implementim</a:t>
            </a:r>
            <a:r>
              <a:rPr lang="en-US" sz="2400" dirty="0">
                <a:latin typeface="Cambria" panose="02040503050406030204" pitchFamily="18" charset="0"/>
                <a:ea typeface="Cambria" panose="02040503050406030204" pitchFamily="18" charset="0"/>
              </a:rPr>
              <a:t>it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kualifikimit</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vlerësimit preliminar</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negociatave dhe dhënia e kontratës  </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Afatet kohore</a:t>
            </a:r>
          </a:p>
          <a:p>
            <a:pPr lvl="0" algn="just">
              <a:buNone/>
            </a:pPr>
            <a:endParaRPr lang="en-US" dirty="0">
              <a:solidFill>
                <a:srgbClr val="0000FF"/>
              </a:solidFill>
            </a:endParaRPr>
          </a:p>
        </p:txBody>
      </p:sp>
      <p:sp>
        <p:nvSpPr>
          <p:cNvPr id="4" name="Footer Placeholder 3"/>
          <p:cNvSpPr>
            <a:spLocks noGrp="1"/>
          </p:cNvSpPr>
          <p:nvPr>
            <p:ph type="ftr" sz="quarter" idx="11"/>
          </p:nvPr>
        </p:nvSpPr>
        <p:spPr>
          <a:xfrm>
            <a:off x="4648200" y="6356351"/>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710835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76400"/>
            <a:ext cx="9144000" cy="4800600"/>
          </a:xfrm>
        </p:spPr>
        <p:txBody>
          <a:bodyPr/>
          <a:lstStyle/>
          <a:p>
            <a:pPr lvl="0" algn="just"/>
            <a:r>
              <a:rPr lang="en-US" sz="2200" u="sng" dirty="0"/>
              <a:t>F</a:t>
            </a:r>
            <a:r>
              <a:rPr lang="sq-AL" sz="2200" u="sng" dirty="0" err="1"/>
              <a:t>aza</a:t>
            </a:r>
            <a:r>
              <a:rPr lang="sq-AL" sz="2200" u="sng" dirty="0"/>
              <a:t> e pare  e njohur si</a:t>
            </a:r>
            <a:r>
              <a:rPr lang="sq-AL" sz="2200" dirty="0"/>
              <a:t> </a:t>
            </a:r>
            <a:r>
              <a:rPr lang="sq-AL" sz="2200" b="1" dirty="0"/>
              <a:t>faza e Para-kualifikimit,</a:t>
            </a:r>
            <a:r>
              <a:rPr lang="sq-AL" sz="2200" dirty="0"/>
              <a:t> ku </a:t>
            </a:r>
            <a:endParaRPr lang="en-US" sz="2200" dirty="0"/>
          </a:p>
          <a:p>
            <a:pPr marL="0" indent="0" algn="just">
              <a:buNone/>
            </a:pPr>
            <a:endParaRPr lang="en-US" sz="2200" dirty="0"/>
          </a:p>
          <a:p>
            <a:pPr lvl="0" algn="just">
              <a:buFont typeface="Wingdings" panose="05000000000000000000" pitchFamily="2" charset="2"/>
              <a:buChar char="§"/>
            </a:pPr>
            <a:r>
              <a:rPr lang="en-US" sz="2200" dirty="0"/>
              <a:t>T</a:t>
            </a:r>
            <a:r>
              <a:rPr lang="sq-AL" sz="2200" dirty="0"/>
              <a:t>ë gjithë </a:t>
            </a:r>
            <a:r>
              <a:rPr lang="en-US" sz="2200" dirty="0"/>
              <a:t>OE </a:t>
            </a:r>
            <a:r>
              <a:rPr lang="sq-AL" sz="2200" dirty="0"/>
              <a:t>ftohen t’i dorëzojnë kërkesat që të marrin pjesë ne procedurë; dhe </a:t>
            </a:r>
          </a:p>
          <a:p>
            <a:pPr lvl="0" algn="just">
              <a:buFont typeface="Wingdings" panose="05000000000000000000" pitchFamily="2" charset="2"/>
              <a:buChar char="§"/>
            </a:pPr>
            <a:r>
              <a:rPr lang="sq-AL" sz="2200" dirty="0"/>
              <a:t>AK zgjedh OE </a:t>
            </a:r>
            <a:r>
              <a:rPr lang="sq-AL" sz="2200" b="1" dirty="0"/>
              <a:t>të cilët i plotësojnë nivelet minimale të kritereve të përzgjedhjes të specifikuara në njoftimin e kontratës. </a:t>
            </a:r>
            <a:endParaRPr lang="en-US" sz="2200" b="1" i="1" u="sng" dirty="0"/>
          </a:p>
          <a:p>
            <a:pPr lvl="0" algn="just">
              <a:buFont typeface="Wingdings" panose="05000000000000000000" pitchFamily="2" charset="2"/>
              <a:buChar char="§"/>
            </a:pPr>
            <a:r>
              <a:rPr lang="sq-AL" sz="2200" dirty="0"/>
              <a:t>Kjo fazë përdoret për të vlerësuar aftësinë financiare, teknike dhe / ose profesionale dhe kapacitetin e OE. </a:t>
            </a:r>
            <a:endParaRPr lang="en-US" sz="2200" dirty="0"/>
          </a:p>
          <a:p>
            <a:pPr algn="just"/>
            <a:r>
              <a:rPr lang="sq-AL" sz="2200" dirty="0"/>
              <a:t>Kjo nuk ka të bëjë me mënyrën se si </a:t>
            </a:r>
            <a:r>
              <a:rPr lang="en-US" sz="2200" dirty="0"/>
              <a:t>OE</a:t>
            </a:r>
            <a:r>
              <a:rPr lang="sq-AL" sz="2200" dirty="0"/>
              <a:t> do të përmbushin kërkesën </a:t>
            </a:r>
            <a:endParaRPr lang="en-US" sz="2200" dirty="0"/>
          </a:p>
          <a:p>
            <a:pPr algn="just">
              <a:buNone/>
            </a:pPr>
            <a:r>
              <a:rPr lang="en-US" sz="2200" dirty="0"/>
              <a:t>  *  </a:t>
            </a:r>
            <a:r>
              <a:rPr lang="sq-AL" sz="2200" i="1" dirty="0"/>
              <a:t>është krejtësisht e njëjtë sikur edhe te procedurat e kufizuara</a:t>
            </a:r>
          </a:p>
          <a:p>
            <a:pPr lvl="0">
              <a:buFont typeface="Wingdings" pitchFamily="2" charset="2"/>
              <a:buChar char="Ø"/>
            </a:pPr>
            <a:endParaRPr lang="en-GB" sz="2200" dirty="0"/>
          </a:p>
          <a:p>
            <a:endParaRPr lang="en-GB" sz="2200" dirty="0"/>
          </a:p>
        </p:txBody>
      </p:sp>
      <p:sp>
        <p:nvSpPr>
          <p:cNvPr id="4" name="Title 1"/>
          <p:cNvSpPr txBox="1">
            <a:spLocks/>
          </p:cNvSpPr>
          <p:nvPr/>
        </p:nvSpPr>
        <p:spPr>
          <a:xfrm>
            <a:off x="2060178" y="152400"/>
            <a:ext cx="8071644" cy="11997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rgbClr val="002060"/>
                </a:solidFill>
              </a:rPr>
              <a:t>Implementimi i procedurës konkurruese me negociata </a:t>
            </a:r>
          </a:p>
        </p:txBody>
      </p:sp>
      <p:sp>
        <p:nvSpPr>
          <p:cNvPr id="2" name="Footer Placeholder 1"/>
          <p:cNvSpPr>
            <a:spLocks noGrp="1"/>
          </p:cNvSpPr>
          <p:nvPr>
            <p:ph type="ftr" sz="quarter" idx="11"/>
          </p:nvPr>
        </p:nvSpPr>
        <p:spPr>
          <a:xfrm>
            <a:off x="3352800" y="6356351"/>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570370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06582"/>
            <a:ext cx="12192000" cy="6151418"/>
          </a:xfrm>
        </p:spPr>
        <p:txBody>
          <a:bodyPr/>
          <a:lstStyle/>
          <a:p>
            <a:pPr marL="0" indent="0" algn="just">
              <a:buNone/>
            </a:pPr>
            <a:r>
              <a:rPr lang="en-US" sz="2600" i="1" u="sng" dirty="0"/>
              <a:t> </a:t>
            </a:r>
            <a:endParaRPr lang="en-US" sz="2600" i="1" u="sng" dirty="0" smtClean="0"/>
          </a:p>
          <a:p>
            <a:pPr marL="0" indent="0" algn="just">
              <a:buNone/>
            </a:pPr>
            <a:endParaRPr lang="en-US" sz="2600" i="1" u="sng" dirty="0">
              <a:latin typeface="Cambria" panose="02040503050406030204" pitchFamily="18" charset="0"/>
              <a:ea typeface="Cambria" panose="02040503050406030204" pitchFamily="18" charset="0"/>
            </a:endParaRPr>
          </a:p>
          <a:p>
            <a:pPr marL="0" indent="0" algn="just">
              <a:buNone/>
            </a:pPr>
            <a:r>
              <a:rPr lang="sq-AL" i="1" u="sng" dirty="0" smtClean="0">
                <a:latin typeface="Cambria" panose="02040503050406030204" pitchFamily="18" charset="0"/>
                <a:ea typeface="Cambria" panose="02040503050406030204" pitchFamily="18" charset="0"/>
              </a:rPr>
              <a:t>Publikimi </a:t>
            </a:r>
            <a:r>
              <a:rPr lang="sq-AL" i="1" u="sng" dirty="0">
                <a:latin typeface="Cambria" panose="02040503050406030204" pitchFamily="18" charset="0"/>
                <a:ea typeface="Cambria" panose="02040503050406030204" pitchFamily="18" charset="0"/>
              </a:rPr>
              <a:t>i njoftimit për kontrate</a:t>
            </a:r>
            <a:r>
              <a:rPr lang="sq-AL" dirty="0">
                <a:latin typeface="Cambria" panose="02040503050406030204" pitchFamily="18" charset="0"/>
                <a:ea typeface="Cambria" panose="02040503050406030204" pitchFamily="18" charset="0"/>
              </a:rPr>
              <a:t> </a:t>
            </a:r>
          </a:p>
          <a:p>
            <a:pPr marL="0" indent="0" algn="just">
              <a:buNone/>
            </a:pPr>
            <a:endParaRPr lang="sq-AL" dirty="0">
              <a:latin typeface="Cambria" panose="02040503050406030204" pitchFamily="18" charset="0"/>
              <a:ea typeface="Cambria" panose="02040503050406030204" pitchFamily="18" charset="0"/>
            </a:endParaRPr>
          </a:p>
          <a:p>
            <a:pPr marL="693737" indent="-4572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publikimin</a:t>
            </a:r>
            <a:r>
              <a:rPr lang="sq-AL" sz="2400" dirty="0">
                <a:latin typeface="Cambria" panose="02040503050406030204" pitchFamily="18" charset="0"/>
                <a:ea typeface="Cambria" panose="02040503050406030204" pitchFamily="18" charset="0"/>
              </a:rPr>
              <a:t> e një njoftimi të kontratës </a:t>
            </a:r>
            <a:r>
              <a:rPr lang="sq-AL" sz="2400" b="1" dirty="0">
                <a:latin typeface="Cambria" panose="02040503050406030204" pitchFamily="18" charset="0"/>
                <a:ea typeface="Cambria" panose="02040503050406030204" pitchFamily="18" charset="0"/>
              </a:rPr>
              <a:t>shënon fillimin e procesit të prokurimit .</a:t>
            </a:r>
            <a:endParaRPr lang="en-US" sz="2400" b="1" dirty="0">
              <a:latin typeface="Cambria" panose="02040503050406030204" pitchFamily="18" charset="0"/>
              <a:ea typeface="Cambria" panose="02040503050406030204" pitchFamily="18" charset="0"/>
            </a:endParaRPr>
          </a:p>
          <a:p>
            <a:pPr marL="693737" indent="-4572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 njoftimin e kontratës, përcaktohen </a:t>
            </a:r>
            <a:r>
              <a:rPr lang="sq-AL" sz="2400" dirty="0">
                <a:latin typeface="Cambria" panose="02040503050406030204" pitchFamily="18" charset="0"/>
                <a:ea typeface="Cambria" panose="02040503050406030204" pitchFamily="18" charset="0"/>
              </a:rPr>
              <a:t>kërkesat e autoritetit kontraktues sikur edhe kushtet për operatoret ekonomik se si mund te aplikojnë për tu para-kualifikuar.</a:t>
            </a:r>
          </a:p>
          <a:p>
            <a:pPr marL="693737"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do të specifikojë </a:t>
            </a:r>
            <a:r>
              <a:rPr lang="sq-AL" sz="2400" b="1" dirty="0">
                <a:latin typeface="Cambria" panose="02040503050406030204" pitchFamily="18" charset="0"/>
                <a:ea typeface="Cambria" panose="02040503050406030204" pitchFamily="18" charset="0"/>
              </a:rPr>
              <a:t>kriteret minimale të përzgjedhjes</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693737"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Mbështetur ne njoftimin për kontrate operatoret ekonomik duhet te parashtrojnë një kërkesë për te marre pjese ne procedure.</a:t>
            </a:r>
            <a:endParaRPr lang="en-US" sz="2400" dirty="0">
              <a:latin typeface="Cambria" panose="02040503050406030204" pitchFamily="18" charset="0"/>
              <a:ea typeface="Cambria" panose="02040503050406030204" pitchFamily="18" charset="0"/>
            </a:endParaRPr>
          </a:p>
          <a:p>
            <a:pPr algn="just">
              <a:buNone/>
            </a:pPr>
            <a:endParaRPr lang="en-GB" sz="2400" dirty="0"/>
          </a:p>
        </p:txBody>
      </p:sp>
      <p:sp>
        <p:nvSpPr>
          <p:cNvPr id="4" name="Title 1"/>
          <p:cNvSpPr txBox="1">
            <a:spLocks/>
          </p:cNvSpPr>
          <p:nvPr/>
        </p:nvSpPr>
        <p:spPr>
          <a:xfrm>
            <a:off x="0" y="152401"/>
            <a:ext cx="121920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a:solidFill>
                  <a:srgbClr val="002060"/>
                </a:solidFill>
              </a:rPr>
              <a:t>aza e Para</a:t>
            </a:r>
            <a:r>
              <a:rPr lang="en-US" sz="3200" b="1" dirty="0">
                <a:solidFill>
                  <a:srgbClr val="002060"/>
                </a:solidFill>
              </a:rPr>
              <a:t> </a:t>
            </a:r>
            <a:r>
              <a:rPr lang="sq-AL" sz="3200" b="1" dirty="0">
                <a:solidFill>
                  <a:srgbClr val="002060"/>
                </a:solidFill>
              </a:rPr>
              <a:t>-</a:t>
            </a:r>
            <a:r>
              <a:rPr lang="en-US" sz="3200" b="1" dirty="0">
                <a:solidFill>
                  <a:srgbClr val="002060"/>
                </a:solidFill>
              </a:rPr>
              <a:t> </a:t>
            </a:r>
            <a:r>
              <a:rPr lang="sq-AL" sz="3200" b="1" dirty="0">
                <a:solidFill>
                  <a:srgbClr val="002060"/>
                </a:solidFill>
              </a:rPr>
              <a:t>kualifikimit </a:t>
            </a:r>
            <a:endParaRPr lang="en-US" sz="3200" b="1" dirty="0" smtClean="0">
              <a:solidFill>
                <a:srgbClr val="002060"/>
              </a:solidFill>
            </a:endParaRPr>
          </a:p>
          <a:p>
            <a:pPr algn="ctr"/>
            <a:endParaRPr lang="en-US" sz="3200" b="1" i="1" dirty="0">
              <a:solidFill>
                <a:srgbClr val="002060"/>
              </a:solidFill>
            </a:endParaRPr>
          </a:p>
          <a:p>
            <a:pPr algn="ctr"/>
            <a:endParaRPr lang="sq-AL" sz="3200" b="1" i="1" dirty="0">
              <a:solidFill>
                <a:srgbClr val="002060"/>
              </a:solidFill>
            </a:endParaRPr>
          </a:p>
        </p:txBody>
      </p:sp>
      <p:sp>
        <p:nvSpPr>
          <p:cNvPr id="2" name="Footer Placeholder 1"/>
          <p:cNvSpPr>
            <a:spLocks noGrp="1"/>
          </p:cNvSpPr>
          <p:nvPr>
            <p:ph type="ftr" sz="quarter" idx="11"/>
          </p:nvPr>
        </p:nvSpPr>
        <p:spPr>
          <a:xfrm>
            <a:off x="4648200" y="5943600"/>
            <a:ext cx="3886200" cy="457200"/>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50298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8915400" cy="5791200"/>
          </a:xfrm>
        </p:spPr>
        <p:txBody>
          <a:bodyPr/>
          <a:lstStyle/>
          <a:p>
            <a:pPr lvl="0" algn="just">
              <a:buFont typeface="Wingdings" pitchFamily="2" charset="2"/>
              <a:buChar char="q"/>
            </a:pPr>
            <a:r>
              <a:rPr lang="en-US" sz="2400" i="1" u="sng" dirty="0"/>
              <a:t> </a:t>
            </a:r>
            <a:r>
              <a:rPr lang="sq-AL" sz="2400" i="1" u="sng" dirty="0"/>
              <a:t>Publikimi i njoftimit për kontrate</a:t>
            </a:r>
            <a:r>
              <a:rPr lang="sq-AL" sz="2400" dirty="0"/>
              <a:t> </a:t>
            </a: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përgjigje te saj autoriteti kontraktues duhet ti dorëzoj (brenda 3 ditësh pas pranimit te kërkesës) Dosjen e Para-kualifikimit (duke përdorur formën standarde B33).</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Dokumenti i para-kualifikimit përmban: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Fushëveprimin e projektit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Pranueshmërine dhe kërkesat për pjesëmarrje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Orarin e parashikuar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Kriteret e vlerësimit dhe përzgjedhjes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Procedurën dhe mënyrën e paraqitjes së kërkesës për pjesëmarrje </a:t>
            </a:r>
            <a:endParaRPr lang="en-US" sz="2400" dirty="0">
              <a:latin typeface="Cambria" panose="02040503050406030204" pitchFamily="18" charset="0"/>
              <a:ea typeface="Cambria" panose="02040503050406030204" pitchFamily="18" charset="0"/>
            </a:endParaRPr>
          </a:p>
          <a:p>
            <a:pPr marL="693738" indent="-300038" algn="just"/>
            <a:r>
              <a:rPr lang="sq-AL" sz="2400" dirty="0">
                <a:latin typeface="Cambria" panose="02040503050406030204" pitchFamily="18" charset="0"/>
                <a:ea typeface="Cambria" panose="02040503050406030204" pitchFamily="18" charset="0"/>
              </a:rPr>
              <a:t>Formularin e paraqitjes së aplikacionit</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981200" y="142876"/>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Para-kualifikimit </a:t>
            </a:r>
            <a:endParaRPr lang="sq-AL" sz="3200" b="1" i="1" dirty="0">
              <a:solidFill>
                <a:srgbClr val="002060"/>
              </a:solidFill>
            </a:endParaRPr>
          </a:p>
        </p:txBody>
      </p:sp>
      <p:sp>
        <p:nvSpPr>
          <p:cNvPr id="2" name="Footer Placeholder 1"/>
          <p:cNvSpPr>
            <a:spLocks noGrp="1"/>
          </p:cNvSpPr>
          <p:nvPr>
            <p:ph type="ftr" sz="quarter" idx="11"/>
          </p:nvPr>
        </p:nvSpPr>
        <p:spPr>
          <a:xfrm>
            <a:off x="4648200" y="6356351"/>
            <a:ext cx="3733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963229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62000"/>
            <a:ext cx="9144000" cy="6324598"/>
          </a:xfrm>
        </p:spPr>
        <p:txBody>
          <a:bodyPr/>
          <a:lstStyle/>
          <a:p>
            <a:pPr marL="454025" algn="just">
              <a:buFont typeface="Wingdings" pitchFamily="2" charset="2"/>
              <a:buChar char="q"/>
            </a:pPr>
            <a:r>
              <a:rPr lang="sq-AL" sz="2400" i="1" dirty="0">
                <a:latin typeface="Cambria" panose="02040503050406030204" pitchFamily="18" charset="0"/>
                <a:ea typeface="Cambria" panose="02040503050406030204" pitchFamily="18" charset="0"/>
              </a:rPr>
              <a:t>Pranimi dhe hapja e kërkesave për pjesëmarrje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për pjesëmarrje te pranuara me kohë duhet të regjistrohen në "</a:t>
            </a:r>
            <a:r>
              <a:rPr lang="sq-AL" sz="2400" b="1" i="1" u="sng" dirty="0">
                <a:latin typeface="Cambria" panose="02040503050406030204" pitchFamily="18" charset="0"/>
                <a:ea typeface="Cambria" panose="02040503050406030204" pitchFamily="18" charset="0"/>
              </a:rPr>
              <a:t>Procesverbalin për dorëzimin e Kërkesave për pjesëmarrje</a:t>
            </a:r>
            <a:r>
              <a:rPr lang="sq-AL" sz="2400" b="1"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pas skadimit të afatit kohor për dorëzimin do të refuzohen</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zarfet do mbahen </a:t>
            </a:r>
            <a:r>
              <a:rPr lang="sq-AL" sz="2400" b="1" dirty="0">
                <a:latin typeface="Cambria" panose="02040503050406030204" pitchFamily="18" charset="0"/>
                <a:ea typeface="Cambria" panose="02040503050406030204" pitchFamily="18" charset="0"/>
              </a:rPr>
              <a:t>pa hapur</a:t>
            </a:r>
            <a:r>
              <a:rPr lang="sq-AL" sz="2400" dirty="0">
                <a:latin typeface="Cambria" panose="02040503050406030204" pitchFamily="18" charset="0"/>
                <a:ea typeface="Cambria" panose="02040503050406030204" pitchFamily="18" charset="0"/>
              </a:rPr>
              <a:t> me qëllim qe t’i kthehen dërguesit menjëherë.</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Nuk do të ketë takim publik për hapje. </a:t>
            </a:r>
            <a:endParaRPr lang="en-US" sz="2400" b="1"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 rast se pranohen me pak se </a:t>
            </a:r>
            <a:r>
              <a:rPr lang="en-US" sz="2400" b="1" dirty="0">
                <a:latin typeface="Cambria" panose="02040503050406030204" pitchFamily="18" charset="0"/>
                <a:ea typeface="Cambria" panose="02040503050406030204" pitchFamily="18" charset="0"/>
              </a:rPr>
              <a:t>3</a:t>
            </a:r>
            <a:r>
              <a:rPr lang="sq-AL" sz="2400" b="1" dirty="0">
                <a:latin typeface="Cambria" panose="02040503050406030204" pitchFamily="18" charset="0"/>
                <a:ea typeface="Cambria" panose="02040503050406030204" pitchFamily="18" charset="0"/>
              </a:rPr>
              <a:t> kërkesa për pjesëmarrje</a:t>
            </a:r>
            <a:r>
              <a:rPr lang="sq-AL" sz="2400" dirty="0">
                <a:latin typeface="Cambria" panose="02040503050406030204" pitchFamily="18" charset="0"/>
                <a:ea typeface="Cambria" panose="02040503050406030204" pitchFamily="18" charset="0"/>
              </a:rPr>
              <a:t>, AK duhet te </a:t>
            </a:r>
            <a:r>
              <a:rPr lang="sq-AL" sz="2400" b="1" dirty="0">
                <a:latin typeface="Cambria" panose="02040503050406030204" pitchFamily="18" charset="0"/>
                <a:ea typeface="Cambria" panose="02040503050406030204" pitchFamily="18" charset="0"/>
              </a:rPr>
              <a:t>anuloj procedurën</a:t>
            </a:r>
            <a:r>
              <a:rPr lang="en-US" sz="2400" b="1"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b="1" dirty="0">
              <a:latin typeface="Cambria" panose="02040503050406030204" pitchFamily="18" charset="0"/>
              <a:ea typeface="Cambria" panose="02040503050406030204" pitchFamily="18" charset="0"/>
            </a:endParaRPr>
          </a:p>
          <a:p>
            <a:pPr marL="457200" indent="-220663" algn="just">
              <a:buNone/>
            </a:pPr>
            <a:r>
              <a:rPr lang="en-US"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Te gjitha dispozitat lidhur me publikimin e njoftimit për kontrate te cilat përdorën për procedurat e kufizuar vlejnë dhe për procedure e negociuar pas publikimit për kontrate-faza e pare.</a:t>
            </a:r>
            <a:endParaRPr lang="en-US" sz="2400" dirty="0">
              <a:latin typeface="Cambria" panose="02040503050406030204" pitchFamily="18" charset="0"/>
              <a:ea typeface="Cambria" panose="02040503050406030204" pitchFamily="18" charset="0"/>
            </a:endParaRPr>
          </a:p>
          <a:p>
            <a:pPr marL="568325" indent="-331788">
              <a:buNone/>
            </a:pPr>
            <a:endParaRPr lang="en-US" sz="2000" dirty="0"/>
          </a:p>
        </p:txBody>
      </p:sp>
      <p:sp>
        <p:nvSpPr>
          <p:cNvPr id="4" name="Title 1"/>
          <p:cNvSpPr txBox="1">
            <a:spLocks/>
          </p:cNvSpPr>
          <p:nvPr/>
        </p:nvSpPr>
        <p:spPr>
          <a:xfrm>
            <a:off x="1986756" y="152401"/>
            <a:ext cx="8071644" cy="685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a:t>
            </a:r>
            <a:r>
              <a:rPr lang="en-US" sz="3200" b="1" dirty="0">
                <a:solidFill>
                  <a:srgbClr val="002060"/>
                </a:solidFill>
              </a:rPr>
              <a:t>p</a:t>
            </a:r>
            <a:r>
              <a:rPr lang="sq-AL" sz="3200" b="1" dirty="0">
                <a:solidFill>
                  <a:srgbClr val="002060"/>
                </a:solidFill>
              </a:rPr>
              <a:t>ara-kualifikimit </a:t>
            </a:r>
            <a:endParaRPr lang="sq-AL" sz="3200" b="1" i="1" dirty="0">
              <a:solidFill>
                <a:srgbClr val="002060"/>
              </a:solidFill>
            </a:endParaRPr>
          </a:p>
        </p:txBody>
      </p:sp>
      <p:sp>
        <p:nvSpPr>
          <p:cNvPr id="2" name="Footer Placeholder 1"/>
          <p:cNvSpPr>
            <a:spLocks noGrp="1"/>
          </p:cNvSpPr>
          <p:nvPr>
            <p:ph type="ftr" sz="quarter" idx="11"/>
          </p:nvPr>
        </p:nvSpPr>
        <p:spPr>
          <a:xfrm>
            <a:off x="4648200" y="6356351"/>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712807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143000"/>
            <a:ext cx="8763000" cy="5562600"/>
          </a:xfrm>
        </p:spPr>
        <p:txBody>
          <a:bodyPr/>
          <a:lstStyle/>
          <a:p>
            <a:pPr lvl="0" algn="just">
              <a:buFont typeface="Wingdings" pitchFamily="2" charset="2"/>
              <a:buChar char="q"/>
            </a:pPr>
            <a:r>
              <a:rPr lang="en-US" sz="2400" i="1" dirty="0"/>
              <a:t> </a:t>
            </a:r>
            <a:r>
              <a:rPr lang="sq-AL" sz="2400" u="sng" dirty="0"/>
              <a:t>Procesi</a:t>
            </a:r>
            <a:endParaRPr lang="sq-AL" sz="2400" dirty="0"/>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AK fton O</a:t>
            </a:r>
            <a:r>
              <a:rPr lang="en-US" sz="2400" dirty="0">
                <a:latin typeface="Cambria" panose="02040503050406030204" pitchFamily="18" charset="0"/>
                <a:ea typeface="Cambria" panose="02040503050406030204" pitchFamily="18" charset="0"/>
              </a:rPr>
              <a:t>E t</a:t>
            </a:r>
            <a:r>
              <a:rPr lang="sq-AL" sz="2400" dirty="0">
                <a:latin typeface="Cambria" panose="02040503050406030204" pitchFamily="18" charset="0"/>
                <a:ea typeface="Cambria" panose="02040503050406030204" pitchFamily="18" charset="0"/>
              </a:rPr>
              <a:t>e zgjedhur t’i dorëzojnë tenderët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fillestar</a:t>
            </a:r>
            <a:r>
              <a:rPr lang="sq-AL" sz="2400" dirty="0">
                <a:latin typeface="Cambria" panose="02040503050406030204" pitchFamily="18" charset="0"/>
                <a:ea typeface="Cambria" panose="02040503050406030204" pitchFamily="18" charset="0"/>
              </a:rPr>
              <a:t>ë dhe i vlerëson ato duke përdorur kriteret e dhënies të specifikuara në ftesën për tenderim</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propozimet e tyre vlerësohen  kryesisht ne aspektet e përputhshmërisë formale dhe administrative dhe si vlerësim/shqyrtim preliminar i përputhshmërisë teknike te propozimeve. </a:t>
            </a:r>
            <a:endParaRPr lang="en-US" sz="2400" dirty="0">
              <a:latin typeface="Cambria" panose="02040503050406030204" pitchFamily="18" charset="0"/>
              <a:ea typeface="Cambria" panose="02040503050406030204" pitchFamily="18" charset="0"/>
            </a:endParaRP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këto propozime do te vleje vetëm si </a:t>
            </a:r>
            <a:r>
              <a:rPr lang="sq-AL" sz="2400" dirty="0" err="1">
                <a:latin typeface="Cambria" panose="02040503050406030204" pitchFamily="18" charset="0"/>
                <a:ea typeface="Cambria" panose="02040503050406030204" pitchFamily="18" charset="0"/>
              </a:rPr>
              <a:t>baz</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 zhvillimin  e negociatave për te finalizuar kushtet e kontratës.</a:t>
            </a:r>
            <a:endParaRPr lang="en-US" sz="2400" dirty="0">
              <a:latin typeface="Cambria" panose="02040503050406030204" pitchFamily="18" charset="0"/>
              <a:ea typeface="Cambria" panose="02040503050406030204" pitchFamily="18" charset="0"/>
            </a:endParaRP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Nëse numri i kandidateve te përzgjedhur është me shume se 6 AK duhet ti </a:t>
            </a:r>
            <a:r>
              <a:rPr lang="sq-AL" sz="2400" b="1" dirty="0">
                <a:latin typeface="Cambria" panose="02040503050406030204" pitchFamily="18" charset="0"/>
                <a:ea typeface="Cambria" panose="02040503050406030204" pitchFamily="18" charset="0"/>
              </a:rPr>
              <a:t>rivlerësoj aplikacionet sipas kritereve te përcaktuara n</a:t>
            </a:r>
            <a:r>
              <a:rPr lang="en-US" sz="2400" b="1" dirty="0">
                <a:latin typeface="Cambria" panose="02040503050406030204" pitchFamily="18" charset="0"/>
                <a:ea typeface="Cambria" panose="02040503050406030204" pitchFamily="18" charset="0"/>
              </a:rPr>
              <a:t>ë</a:t>
            </a:r>
            <a:r>
              <a:rPr lang="sq-AL" sz="2400" b="1" dirty="0">
                <a:latin typeface="Cambria" panose="02040503050406030204" pitchFamily="18" charset="0"/>
                <a:ea typeface="Cambria" panose="02040503050406030204" pitchFamily="18" charset="0"/>
              </a:rPr>
              <a:t> njoftimin për kontratë</a:t>
            </a:r>
            <a:r>
              <a:rPr lang="en-US" sz="2400" b="1"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2060178" y="188687"/>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3200" i="1" dirty="0">
                <a:solidFill>
                  <a:schemeClr val="accent2">
                    <a:lumMod val="50000"/>
                  </a:schemeClr>
                </a:solidFill>
              </a:rPr>
              <a:t> </a:t>
            </a:r>
            <a:r>
              <a:rPr lang="sq-AL" sz="3200" b="1" dirty="0">
                <a:solidFill>
                  <a:srgbClr val="002060"/>
                </a:solidFill>
              </a:rPr>
              <a:t>Faza e dyte </a:t>
            </a:r>
            <a:r>
              <a:rPr lang="en-US" sz="3200" b="1" dirty="0">
                <a:solidFill>
                  <a:srgbClr val="002060"/>
                </a:solidFill>
              </a:rPr>
              <a:t>- </a:t>
            </a:r>
            <a:r>
              <a:rPr lang="sq-AL" sz="3200" b="1" dirty="0">
                <a:solidFill>
                  <a:srgbClr val="002060"/>
                </a:solidFill>
              </a:rPr>
              <a:t>faza e tenderimit</a:t>
            </a:r>
          </a:p>
        </p:txBody>
      </p:sp>
      <p:sp>
        <p:nvSpPr>
          <p:cNvPr id="2" name="Footer Placeholder 1"/>
          <p:cNvSpPr>
            <a:spLocks noGrp="1"/>
          </p:cNvSpPr>
          <p:nvPr>
            <p:ph type="ftr" sz="quarter" idx="11"/>
          </p:nvPr>
        </p:nvSpPr>
        <p:spPr>
          <a:xfrm>
            <a:off x="4648200" y="6356351"/>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935511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219200"/>
            <a:ext cx="8915400" cy="6095998"/>
          </a:xfrm>
        </p:spPr>
        <p:txBody>
          <a:bodyPr/>
          <a:lstStyle/>
          <a:p>
            <a:pPr lvl="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Procedura e pranimit te </a:t>
            </a:r>
            <a:r>
              <a:rPr lang="en-US" sz="2400" dirty="0">
                <a:latin typeface="Cambria" panose="02040503050406030204" pitchFamily="18" charset="0"/>
                <a:ea typeface="Cambria" panose="02040503050406030204" pitchFamily="18" charset="0"/>
              </a:rPr>
              <a:t>tender</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fillestar</a:t>
            </a:r>
            <a:r>
              <a:rPr lang="sq-AL" sz="2400" dirty="0">
                <a:latin typeface="Cambria" panose="02040503050406030204" pitchFamily="18" charset="0"/>
                <a:ea typeface="Cambria" panose="02040503050406030204" pitchFamily="18" charset="0"/>
              </a:rPr>
              <a:t>ë (propozimeve</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6515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sh</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e ngjashme me procedurën e hapur</a:t>
            </a: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Autoriteti kontraktues i pranon ato te dorëzuara me kohe dhe nuk i hape ato propozime te cilat janë dorëzuar me vonese</a:t>
            </a:r>
            <a:endParaRPr lang="en-US" sz="2400" dirty="0">
              <a:latin typeface="Cambria" panose="02040503050406030204" pitchFamily="18" charset="0"/>
              <a:ea typeface="Cambria" panose="02040503050406030204" pitchFamily="18" charset="0"/>
            </a:endParaRP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Nuk ka hapje publike te oferte-propozimeve por vetëm një hapje e brendshme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duke përgatitur një procesverbal hapjeje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rocesverbali</a:t>
            </a:r>
            <a:r>
              <a:rPr lang="sq-AL" sz="2400" dirty="0">
                <a:latin typeface="Cambria" panose="02040503050406030204" pitchFamily="18" charset="0"/>
                <a:ea typeface="Cambria" panose="02040503050406030204" pitchFamily="18" charset="0"/>
              </a:rPr>
              <a:t> i hapjes se brendshëm” dhe regjistri i propozimeve te pranuara bëhen pjese e dosjes se aktivitetit duke qene ne dispozicion edhe te palëve te interesit.</a:t>
            </a:r>
            <a:endParaRPr lang="en-US" sz="2400" dirty="0">
              <a:latin typeface="Cambria" panose="02040503050406030204" pitchFamily="18" charset="0"/>
              <a:ea typeface="Cambria" panose="02040503050406030204" pitchFamily="18" charset="0"/>
            </a:endParaRPr>
          </a:p>
          <a:p>
            <a:pPr marL="0" indent="0" algn="just">
              <a:buNone/>
            </a:pPr>
            <a:endParaRPr lang="en-US" sz="2600" dirty="0">
              <a:latin typeface="Cambria" panose="02040503050406030204" pitchFamily="18" charset="0"/>
              <a:ea typeface="Cambria" panose="02040503050406030204" pitchFamily="18" charset="0"/>
            </a:endParaRPr>
          </a:p>
          <a:p>
            <a:pPr marL="565150" algn="just">
              <a:buFont typeface="Wingdings" pitchFamily="2" charset="2"/>
              <a:buChar char="Ø"/>
            </a:pPr>
            <a:endParaRPr lang="en-US" sz="2600" dirty="0"/>
          </a:p>
        </p:txBody>
      </p:sp>
      <p:sp>
        <p:nvSpPr>
          <p:cNvPr id="4" name="Title 1"/>
          <p:cNvSpPr txBox="1">
            <a:spLocks/>
          </p:cNvSpPr>
          <p:nvPr/>
        </p:nvSpPr>
        <p:spPr>
          <a:xfrm>
            <a:off x="1986756" y="76201"/>
            <a:ext cx="8071644" cy="6858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en-US" sz="3200" i="1" dirty="0">
                <a:solidFill>
                  <a:schemeClr val="accent2">
                    <a:lumMod val="50000"/>
                  </a:schemeClr>
                </a:solidFill>
              </a:rPr>
              <a:t> </a:t>
            </a:r>
            <a:r>
              <a:rPr lang="sq-AL" sz="3200" b="1" dirty="0">
                <a:solidFill>
                  <a:srgbClr val="002060"/>
                </a:solidFill>
              </a:rPr>
              <a:t>Faza e dyte e njohur si faza e tenderimit </a:t>
            </a:r>
          </a:p>
        </p:txBody>
      </p:sp>
      <p:sp>
        <p:nvSpPr>
          <p:cNvPr id="2" name="Footer Placeholder 1"/>
          <p:cNvSpPr>
            <a:spLocks noGrp="1"/>
          </p:cNvSpPr>
          <p:nvPr>
            <p:ph type="ftr" sz="quarter" idx="11"/>
          </p:nvPr>
        </p:nvSpPr>
        <p:spPr>
          <a:xfrm>
            <a:off x="4648200" y="6356351"/>
            <a:ext cx="4343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937892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8600" y="1295401"/>
            <a:ext cx="9017000" cy="5211763"/>
          </a:xfrm>
        </p:spPr>
        <p:txBody>
          <a:bodyPr/>
          <a:lstStyle/>
          <a:p>
            <a:pPr lvl="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Ftesa për negociata</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p>
          <a:p>
            <a:pPr marL="56515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me qellim finalizimi te kërkesës se autoritetit kontraktues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Kandidatet kanë mundësi te ndryshojnë dhe/ose kompletojnë  propozimet e tyre fillestare </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negociatave me secilin pjesëmarrës duke u mbështetur ne një trajtim te barabarte te kandidateve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informatat e marra nga ndonjë pjesëmarrës ofroj pjesëmarrësve tjerë pa miratimin e paraprak te autorit te informatës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minimale dhe kriteret e dhënies nuk janë subjekt i negociatave</a:t>
            </a: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986756" y="152401"/>
            <a:ext cx="8300244"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tret</a:t>
            </a:r>
            <a:r>
              <a:rPr lang="en-US" sz="3200" b="1" dirty="0">
                <a:solidFill>
                  <a:srgbClr val="002060"/>
                </a:solidFill>
              </a:rPr>
              <a:t>ë</a:t>
            </a:r>
            <a:r>
              <a:rPr lang="sq-AL" sz="3200" b="1" dirty="0">
                <a:solidFill>
                  <a:srgbClr val="002060"/>
                </a:solidFill>
              </a:rPr>
              <a:t> </a:t>
            </a:r>
            <a:r>
              <a:rPr lang="en-US" sz="3200" b="1" dirty="0">
                <a:solidFill>
                  <a:srgbClr val="002060"/>
                </a:solidFill>
              </a:rPr>
              <a:t>-</a:t>
            </a:r>
            <a:r>
              <a:rPr lang="sq-AL" sz="3200" b="1" dirty="0">
                <a:solidFill>
                  <a:srgbClr val="002060"/>
                </a:solidFill>
              </a:rPr>
              <a:t> </a:t>
            </a:r>
            <a:r>
              <a:rPr lang="en-US" sz="3200" b="1" dirty="0">
                <a:solidFill>
                  <a:srgbClr val="002060"/>
                </a:solidFill>
              </a:rPr>
              <a:t>N</a:t>
            </a:r>
            <a:r>
              <a:rPr lang="sq-AL" sz="3200" b="1" dirty="0" err="1">
                <a:solidFill>
                  <a:srgbClr val="002060"/>
                </a:solidFill>
              </a:rPr>
              <a:t>egociata</a:t>
            </a:r>
            <a:r>
              <a:rPr lang="en-US" sz="3200" b="1" dirty="0">
                <a:solidFill>
                  <a:srgbClr val="002060"/>
                </a:solidFill>
              </a:rPr>
              <a:t>t</a:t>
            </a:r>
            <a:r>
              <a:rPr lang="sq-AL" sz="3200" b="1" dirty="0">
                <a:solidFill>
                  <a:srgbClr val="002060"/>
                </a:solidFill>
              </a:rPr>
              <a:t> dhe </a:t>
            </a:r>
            <a:r>
              <a:rPr lang="en-US" sz="3200" b="1" dirty="0">
                <a:solidFill>
                  <a:srgbClr val="002060"/>
                </a:solidFill>
              </a:rPr>
              <a:t>D</a:t>
            </a:r>
            <a:r>
              <a:rPr lang="sq-AL" sz="3200" b="1" dirty="0" err="1">
                <a:solidFill>
                  <a:srgbClr val="002060"/>
                </a:solidFill>
              </a:rPr>
              <a:t>hëni</a:t>
            </a:r>
            <a:r>
              <a:rPr lang="en-US" sz="3200" b="1" dirty="0">
                <a:solidFill>
                  <a:srgbClr val="002060"/>
                </a:solidFill>
              </a:rPr>
              <a:t>a</a:t>
            </a:r>
            <a:r>
              <a:rPr lang="sq-AL" sz="3200" b="1" dirty="0">
                <a:solidFill>
                  <a:srgbClr val="002060"/>
                </a:solidFill>
              </a:rPr>
              <a:t> e </a:t>
            </a:r>
            <a:r>
              <a:rPr lang="en-US" sz="3200" b="1" dirty="0">
                <a:solidFill>
                  <a:srgbClr val="002060"/>
                </a:solidFill>
              </a:rPr>
              <a:t>K</a:t>
            </a:r>
            <a:r>
              <a:rPr lang="sq-AL" sz="3200" b="1" dirty="0" err="1">
                <a:solidFill>
                  <a:srgbClr val="002060"/>
                </a:solidFill>
              </a:rPr>
              <a:t>ontrat</a:t>
            </a:r>
            <a:r>
              <a:rPr lang="en-US" sz="3200" b="1" dirty="0" err="1">
                <a:solidFill>
                  <a:srgbClr val="002060"/>
                </a:solidFill>
              </a:rPr>
              <a:t>ës</a:t>
            </a:r>
            <a:endParaRPr lang="en-US" sz="3200" b="1" dirty="0">
              <a:solidFill>
                <a:srgbClr val="002060"/>
              </a:solidFill>
            </a:endParaRPr>
          </a:p>
          <a:p>
            <a:pPr algn="ctr"/>
            <a:r>
              <a:rPr lang="sq-AL" sz="3200" b="1" dirty="0">
                <a:solidFill>
                  <a:srgbClr val="002060"/>
                </a:solidFill>
              </a:rPr>
              <a:t> </a:t>
            </a:r>
            <a:endParaRPr lang="en-US" sz="3200" b="1" dirty="0">
              <a:solidFill>
                <a:srgbClr val="002060"/>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4648200" y="6356351"/>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031703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76400"/>
            <a:ext cx="8915400" cy="4876800"/>
          </a:xfrm>
        </p:spPr>
        <p:txBody>
          <a:bodyPr/>
          <a:lstStyle/>
          <a:p>
            <a:pPr algn="just">
              <a:buFont typeface="Wingdings" pitchFamily="2" charset="2"/>
              <a:buChar char="q"/>
            </a:pPr>
            <a:r>
              <a:rPr lang="en-US" sz="2400" dirty="0"/>
              <a:t> </a:t>
            </a:r>
            <a:r>
              <a:rPr lang="sq-AL" sz="2400" dirty="0"/>
              <a:t>AK mund te zgjedhe ne mes dy variantev</a:t>
            </a:r>
            <a:r>
              <a:rPr lang="en-US" sz="2400" dirty="0"/>
              <a:t>e:</a:t>
            </a:r>
          </a:p>
          <a:p>
            <a:pPr marL="565150" algn="just">
              <a:buFont typeface="Wingdings" panose="05000000000000000000" pitchFamily="2" charset="2"/>
              <a:buChar char="§"/>
            </a:pPr>
            <a:r>
              <a:rPr lang="sq-AL" sz="2200" b="1" dirty="0"/>
              <a:t>Te zhvilloj negociata me te gjithë kandidatet </a:t>
            </a:r>
            <a:r>
              <a:rPr lang="sq-AL" sz="2200" dirty="0"/>
              <a:t>gjate ter</a:t>
            </a:r>
            <a:r>
              <a:rPr lang="en-US" sz="2200" dirty="0"/>
              <a:t>ë</a:t>
            </a:r>
            <a:r>
              <a:rPr lang="sq-AL" sz="2200" dirty="0"/>
              <a:t> kohës dhe ne fund te klasifikoj tenderët bazuar ne kriteret e dhënies te përcaktuara ne dosjen e tenderit   apo </a:t>
            </a:r>
            <a:endParaRPr lang="en-US" sz="2200" dirty="0"/>
          </a:p>
          <a:p>
            <a:pPr marL="565150" algn="just">
              <a:buFont typeface="Wingdings" panose="05000000000000000000" pitchFamily="2" charset="2"/>
              <a:buChar char="§"/>
            </a:pPr>
            <a:r>
              <a:rPr lang="sq-AL" sz="2200" b="1" dirty="0"/>
              <a:t>Te zhvilloje negociata n</a:t>
            </a:r>
            <a:r>
              <a:rPr lang="en-US" sz="2200" b="1" dirty="0"/>
              <a:t>ë</a:t>
            </a:r>
            <a:r>
              <a:rPr lang="sq-AL" sz="2200" b="1" dirty="0"/>
              <a:t> faza te njëpasnjëshme</a:t>
            </a:r>
            <a:r>
              <a:rPr lang="sq-AL" sz="2200" dirty="0"/>
              <a:t> me qellim te reduktimit te numrit te pjesëmarrësve ne fazat e me tejme. Kjo mund nëse është përcaktuar kështu dhe bazuar ne kriteret e dhënies te përcaktuara paraprakisht ne njoftimin e kontratës /dosjen e tenderit. </a:t>
            </a:r>
            <a:endParaRPr lang="en-US" sz="2200" dirty="0"/>
          </a:p>
          <a:p>
            <a:pPr marL="565150" algn="just">
              <a:buFont typeface="Wingdings" panose="05000000000000000000" pitchFamily="2" charset="2"/>
              <a:buChar char="§"/>
            </a:pPr>
            <a:r>
              <a:rPr lang="sq-AL" sz="2200" dirty="0"/>
              <a:t>Me këtë rast AK do te njoftoi me kohe secilin pjesëmarrës nëse do te ftohet për negociata te mëtejme ose jo.</a:t>
            </a:r>
            <a:endParaRPr lang="en-US" sz="2200" dirty="0"/>
          </a:p>
        </p:txBody>
      </p:sp>
      <p:sp>
        <p:nvSpPr>
          <p:cNvPr id="4" name="Title 1"/>
          <p:cNvSpPr txBox="1">
            <a:spLocks/>
          </p:cNvSpPr>
          <p:nvPr/>
        </p:nvSpPr>
        <p:spPr>
          <a:xfrm>
            <a:off x="1828800" y="152401"/>
            <a:ext cx="8458200"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tret</a:t>
            </a:r>
            <a:r>
              <a:rPr lang="en-US" sz="3200" b="1" dirty="0">
                <a:solidFill>
                  <a:srgbClr val="002060"/>
                </a:solidFill>
              </a:rPr>
              <a:t>ë</a:t>
            </a:r>
            <a:r>
              <a:rPr lang="sq-AL" sz="3200" b="1" dirty="0">
                <a:solidFill>
                  <a:srgbClr val="002060"/>
                </a:solidFill>
              </a:rPr>
              <a:t> </a:t>
            </a:r>
            <a:r>
              <a:rPr lang="en-US" sz="3200" b="1" dirty="0">
                <a:solidFill>
                  <a:srgbClr val="002060"/>
                </a:solidFill>
              </a:rPr>
              <a:t>-</a:t>
            </a:r>
            <a:r>
              <a:rPr lang="sq-AL" sz="3200" b="1" dirty="0">
                <a:solidFill>
                  <a:srgbClr val="002060"/>
                </a:solidFill>
              </a:rPr>
              <a:t> </a:t>
            </a:r>
            <a:r>
              <a:rPr lang="en-US" sz="3200" b="1" dirty="0">
                <a:solidFill>
                  <a:srgbClr val="002060"/>
                </a:solidFill>
              </a:rPr>
              <a:t>N</a:t>
            </a:r>
            <a:r>
              <a:rPr lang="sq-AL" sz="3200" b="1" dirty="0" err="1">
                <a:solidFill>
                  <a:srgbClr val="002060"/>
                </a:solidFill>
              </a:rPr>
              <a:t>egociata</a:t>
            </a:r>
            <a:r>
              <a:rPr lang="en-US" sz="3200" b="1" dirty="0">
                <a:solidFill>
                  <a:srgbClr val="002060"/>
                </a:solidFill>
              </a:rPr>
              <a:t>t</a:t>
            </a:r>
            <a:r>
              <a:rPr lang="sq-AL" sz="3200" b="1" dirty="0">
                <a:solidFill>
                  <a:srgbClr val="002060"/>
                </a:solidFill>
              </a:rPr>
              <a:t> dhe </a:t>
            </a:r>
            <a:r>
              <a:rPr lang="en-US" sz="3200" b="1" dirty="0">
                <a:solidFill>
                  <a:srgbClr val="002060"/>
                </a:solidFill>
              </a:rPr>
              <a:t>D</a:t>
            </a:r>
            <a:r>
              <a:rPr lang="sq-AL" sz="3200" b="1" dirty="0" err="1">
                <a:solidFill>
                  <a:srgbClr val="002060"/>
                </a:solidFill>
              </a:rPr>
              <a:t>hëni</a:t>
            </a:r>
            <a:r>
              <a:rPr lang="en-US" sz="3200" b="1" dirty="0">
                <a:solidFill>
                  <a:srgbClr val="002060"/>
                </a:solidFill>
              </a:rPr>
              <a:t>a</a:t>
            </a:r>
            <a:r>
              <a:rPr lang="sq-AL" sz="3200" b="1" dirty="0">
                <a:solidFill>
                  <a:srgbClr val="002060"/>
                </a:solidFill>
              </a:rPr>
              <a:t> e </a:t>
            </a:r>
            <a:r>
              <a:rPr lang="en-US" sz="3200" b="1" dirty="0">
                <a:solidFill>
                  <a:srgbClr val="002060"/>
                </a:solidFill>
              </a:rPr>
              <a:t>K</a:t>
            </a:r>
            <a:r>
              <a:rPr lang="sq-AL" sz="3200" b="1" dirty="0" err="1">
                <a:solidFill>
                  <a:srgbClr val="002060"/>
                </a:solidFill>
              </a:rPr>
              <a:t>ontrat</a:t>
            </a:r>
            <a:r>
              <a:rPr lang="en-US" sz="3200" b="1" dirty="0" err="1">
                <a:solidFill>
                  <a:srgbClr val="002060"/>
                </a:solidFill>
              </a:rPr>
              <a:t>ës</a:t>
            </a:r>
            <a:endParaRPr lang="en-US" sz="3200" dirty="0">
              <a:solidFill>
                <a:srgbClr val="002060"/>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048000" y="6356351"/>
            <a:ext cx="4495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205212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371601"/>
            <a:ext cx="8991600" cy="4754563"/>
          </a:xfrm>
        </p:spPr>
        <p:txBody>
          <a:bodyPr/>
          <a:lstStyle/>
          <a:p>
            <a:pPr algn="just">
              <a:buFont typeface="Wingdings" pitchFamily="2" charset="2"/>
              <a:buChar char="q"/>
            </a:pPr>
            <a:r>
              <a:rPr lang="en-US" sz="2400" dirty="0"/>
              <a:t> </a:t>
            </a:r>
            <a:r>
              <a:rPr lang="sq-AL" sz="2400" dirty="0"/>
              <a:t>Është me rendësi qe AK</a:t>
            </a:r>
            <a:r>
              <a:rPr lang="en-US" sz="2400" dirty="0"/>
              <a:t>,</a:t>
            </a:r>
            <a:r>
              <a:rPr lang="sq-AL" sz="2400" dirty="0"/>
              <a:t> te</a:t>
            </a:r>
            <a:r>
              <a:rPr lang="en-US" sz="2400" dirty="0"/>
              <a:t>:</a:t>
            </a:r>
          </a:p>
          <a:p>
            <a:pPr marL="565150" algn="just">
              <a:buFont typeface="Wingdings" panose="05000000000000000000" pitchFamily="2" charset="2"/>
              <a:buChar char="§"/>
            </a:pPr>
            <a:r>
              <a:rPr lang="sq-AL" sz="2200" dirty="0"/>
              <a:t>te mbaje evidence te secilës faze te negociatave dhe te gjitha aktiviteteve duke dokumentuar metodat e përdorura, negociatat, komunikimet qofte  verbale apo me shkrim te bëra  me pjesëmarrësit. </a:t>
            </a:r>
          </a:p>
          <a:p>
            <a:pPr marL="565150" algn="just">
              <a:buFont typeface="Wingdings" panose="05000000000000000000" pitchFamily="2" charset="2"/>
              <a:buChar char="§"/>
            </a:pPr>
            <a:r>
              <a:rPr lang="sq-AL" sz="2200" dirty="0"/>
              <a:t>Pas finalizimit te procesit te negociatave </a:t>
            </a:r>
            <a:r>
              <a:rPr lang="en-US" sz="2200" dirty="0"/>
              <a:t>AK</a:t>
            </a:r>
            <a:r>
              <a:rPr lang="sq-AL" sz="2200" dirty="0"/>
              <a:t> do te ftoj </a:t>
            </a:r>
            <a:r>
              <a:rPr lang="sq-AL" sz="2200" b="1" dirty="0"/>
              <a:t>te gjithë</a:t>
            </a:r>
            <a:r>
              <a:rPr lang="sq-AL" sz="2200" dirty="0"/>
              <a:t> ata qe kanë marre pjese ne negociata te dorëzojnë tenderin përfundimtar bazuar ne një afat kohor te mjaftueshëm për përgatitjen e tyre</a:t>
            </a:r>
            <a:endParaRPr lang="en-US" sz="2200" dirty="0"/>
          </a:p>
          <a:p>
            <a:pPr marL="565150" algn="just">
              <a:buFont typeface="Wingdings" panose="05000000000000000000" pitchFamily="2" charset="2"/>
              <a:buChar char="§"/>
            </a:pPr>
            <a:r>
              <a:rPr lang="sq-AL" sz="2200" dirty="0"/>
              <a:t>Këto tenderë me pastaj do te vlerësohen bazuar ne kriteret e dhënies te specifikuar ne dosjen e tenderit.</a:t>
            </a:r>
            <a:endParaRPr lang="en-US" sz="2200" dirty="0"/>
          </a:p>
          <a:p>
            <a:pPr marL="565150" algn="just">
              <a:buFont typeface="Wingdings" panose="05000000000000000000" pitchFamily="2" charset="2"/>
              <a:buChar char="§"/>
            </a:pPr>
            <a:r>
              <a:rPr lang="sq-AL" sz="1800" dirty="0"/>
              <a:t>Procedura e vlerësimit dhe e dhënies se kontratës ne këtë faze është krejtësisht sikur edhe te procedurat e hapura.</a:t>
            </a:r>
            <a:endParaRPr lang="en-US" sz="1800" dirty="0"/>
          </a:p>
          <a:p>
            <a:pPr marL="565150" algn="just">
              <a:buFont typeface="Wingdings" pitchFamily="2" charset="2"/>
              <a:buChar char="Ø"/>
            </a:pPr>
            <a:endParaRPr lang="en-US" sz="2200" dirty="0"/>
          </a:p>
        </p:txBody>
      </p:sp>
      <p:sp>
        <p:nvSpPr>
          <p:cNvPr id="4" name="Title 1"/>
          <p:cNvSpPr txBox="1">
            <a:spLocks/>
          </p:cNvSpPr>
          <p:nvPr/>
        </p:nvSpPr>
        <p:spPr>
          <a:xfrm>
            <a:off x="1524000" y="152401"/>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tret</a:t>
            </a:r>
            <a:r>
              <a:rPr lang="en-US" sz="3200" b="1" dirty="0">
                <a:solidFill>
                  <a:srgbClr val="002060"/>
                </a:solidFill>
              </a:rPr>
              <a:t>ë</a:t>
            </a:r>
            <a:r>
              <a:rPr lang="sq-AL" sz="3200" b="1" dirty="0">
                <a:solidFill>
                  <a:srgbClr val="002060"/>
                </a:solidFill>
              </a:rPr>
              <a:t> </a:t>
            </a:r>
            <a:r>
              <a:rPr lang="en-US" sz="3200" b="1" dirty="0">
                <a:solidFill>
                  <a:srgbClr val="002060"/>
                </a:solidFill>
              </a:rPr>
              <a:t>-</a:t>
            </a:r>
            <a:r>
              <a:rPr lang="sq-AL" sz="3200" b="1" dirty="0">
                <a:solidFill>
                  <a:srgbClr val="002060"/>
                </a:solidFill>
              </a:rPr>
              <a:t> </a:t>
            </a:r>
            <a:r>
              <a:rPr lang="en-US" sz="3200" b="1" dirty="0">
                <a:solidFill>
                  <a:srgbClr val="002060"/>
                </a:solidFill>
              </a:rPr>
              <a:t>N</a:t>
            </a:r>
            <a:r>
              <a:rPr lang="sq-AL" sz="3200" b="1" dirty="0" err="1">
                <a:solidFill>
                  <a:srgbClr val="002060"/>
                </a:solidFill>
              </a:rPr>
              <a:t>egociata</a:t>
            </a:r>
            <a:r>
              <a:rPr lang="en-US" sz="3200" b="1" dirty="0">
                <a:solidFill>
                  <a:srgbClr val="002060"/>
                </a:solidFill>
              </a:rPr>
              <a:t>t</a:t>
            </a:r>
            <a:r>
              <a:rPr lang="sq-AL" sz="3200" b="1" dirty="0">
                <a:solidFill>
                  <a:srgbClr val="002060"/>
                </a:solidFill>
              </a:rPr>
              <a:t> dhe </a:t>
            </a:r>
            <a:r>
              <a:rPr lang="en-US" sz="3200" b="1" dirty="0">
                <a:solidFill>
                  <a:srgbClr val="002060"/>
                </a:solidFill>
              </a:rPr>
              <a:t>D</a:t>
            </a:r>
            <a:r>
              <a:rPr lang="sq-AL" sz="3200" b="1" dirty="0" err="1">
                <a:solidFill>
                  <a:srgbClr val="002060"/>
                </a:solidFill>
              </a:rPr>
              <a:t>hëni</a:t>
            </a:r>
            <a:r>
              <a:rPr lang="en-US" sz="3200" b="1" dirty="0">
                <a:solidFill>
                  <a:srgbClr val="002060"/>
                </a:solidFill>
              </a:rPr>
              <a:t>a</a:t>
            </a:r>
            <a:r>
              <a:rPr lang="sq-AL" sz="3200" b="1" dirty="0">
                <a:solidFill>
                  <a:srgbClr val="002060"/>
                </a:solidFill>
              </a:rPr>
              <a:t> e </a:t>
            </a:r>
            <a:r>
              <a:rPr lang="en-US" sz="3200" b="1" dirty="0">
                <a:solidFill>
                  <a:srgbClr val="002060"/>
                </a:solidFill>
              </a:rPr>
              <a:t>K</a:t>
            </a:r>
            <a:r>
              <a:rPr lang="sq-AL" sz="3200" b="1" dirty="0" err="1">
                <a:solidFill>
                  <a:srgbClr val="002060"/>
                </a:solidFill>
              </a:rPr>
              <a:t>ontrat</a:t>
            </a:r>
            <a:r>
              <a:rPr lang="en-US" sz="3200" b="1" dirty="0" err="1">
                <a:solidFill>
                  <a:srgbClr val="002060"/>
                </a:solidFill>
              </a:rPr>
              <a:t>ës</a:t>
            </a:r>
            <a:endParaRPr lang="en-US" sz="3200" dirty="0">
              <a:solidFill>
                <a:srgbClr val="002060"/>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276600" y="6356351"/>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504181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4886" y="1676400"/>
            <a:ext cx="9144000" cy="4267200"/>
          </a:xfrm>
        </p:spPr>
        <p:txBody>
          <a:bodyPr/>
          <a:lstStyle/>
          <a:p>
            <a:pPr>
              <a:buFont typeface="Wingdings" pitchFamily="2" charset="2"/>
              <a:buChar char="q"/>
            </a:pPr>
            <a:r>
              <a:rPr lang="en-US" sz="2600" dirty="0"/>
              <a:t> </a:t>
            </a:r>
            <a:r>
              <a:rPr lang="sq-AL" sz="2600" b="1" dirty="0"/>
              <a:t>Shpërblimi</a:t>
            </a:r>
            <a:r>
              <a:rPr lang="en-US" sz="2600" b="1" dirty="0"/>
              <a:t>:</a:t>
            </a:r>
            <a:endParaRPr lang="en-US" sz="2600" dirty="0"/>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në bazë të tenderëve fillestare pa negociata, ku ata kanë përcaktuar ketë në njoftimin e kontratës</a:t>
            </a:r>
            <a:endParaRPr lang="en-US" sz="26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vetëm pas negociatave dhe pas dorëzimit te tenderit përfundimtar, ku ata kanë përcaktuar ketë në njoftimin e kontratës.</a:t>
            </a:r>
          </a:p>
          <a:p>
            <a:pPr marL="565150">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marL="222250" indent="0">
              <a:buNone/>
            </a:pPr>
            <a:endParaRPr lang="en-US" sz="2600" dirty="0"/>
          </a:p>
        </p:txBody>
      </p:sp>
      <p:sp>
        <p:nvSpPr>
          <p:cNvPr id="4" name="Title 1"/>
          <p:cNvSpPr txBox="1">
            <a:spLocks/>
          </p:cNvSpPr>
          <p:nvPr/>
        </p:nvSpPr>
        <p:spPr>
          <a:xfrm>
            <a:off x="1524000" y="152401"/>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rgbClr val="002060"/>
                </a:solidFill>
              </a:rPr>
              <a:t>F</a:t>
            </a:r>
            <a:r>
              <a:rPr lang="sq-AL" sz="3200" b="1" dirty="0" err="1">
                <a:solidFill>
                  <a:srgbClr val="002060"/>
                </a:solidFill>
              </a:rPr>
              <a:t>aza</a:t>
            </a:r>
            <a:r>
              <a:rPr lang="sq-AL" sz="3200" b="1" dirty="0">
                <a:solidFill>
                  <a:srgbClr val="002060"/>
                </a:solidFill>
              </a:rPr>
              <a:t> e tret</a:t>
            </a:r>
            <a:r>
              <a:rPr lang="en-US" sz="3200" b="1" dirty="0">
                <a:solidFill>
                  <a:srgbClr val="002060"/>
                </a:solidFill>
              </a:rPr>
              <a:t>ë</a:t>
            </a:r>
            <a:r>
              <a:rPr lang="sq-AL" sz="3200" b="1" dirty="0">
                <a:solidFill>
                  <a:srgbClr val="002060"/>
                </a:solidFill>
              </a:rPr>
              <a:t> </a:t>
            </a:r>
            <a:r>
              <a:rPr lang="en-US" sz="3200" b="1" dirty="0">
                <a:solidFill>
                  <a:srgbClr val="002060"/>
                </a:solidFill>
              </a:rPr>
              <a:t>-</a:t>
            </a:r>
            <a:r>
              <a:rPr lang="sq-AL" sz="3200" b="1" dirty="0">
                <a:solidFill>
                  <a:srgbClr val="002060"/>
                </a:solidFill>
              </a:rPr>
              <a:t> </a:t>
            </a:r>
            <a:r>
              <a:rPr lang="en-US" sz="3200" b="1" dirty="0">
                <a:solidFill>
                  <a:srgbClr val="002060"/>
                </a:solidFill>
              </a:rPr>
              <a:t>N</a:t>
            </a:r>
            <a:r>
              <a:rPr lang="sq-AL" sz="3200" b="1" dirty="0" err="1">
                <a:solidFill>
                  <a:srgbClr val="002060"/>
                </a:solidFill>
              </a:rPr>
              <a:t>egociata</a:t>
            </a:r>
            <a:r>
              <a:rPr lang="en-US" sz="3200" b="1" dirty="0">
                <a:solidFill>
                  <a:srgbClr val="002060"/>
                </a:solidFill>
              </a:rPr>
              <a:t>t</a:t>
            </a:r>
            <a:r>
              <a:rPr lang="sq-AL" sz="3200" b="1" dirty="0">
                <a:solidFill>
                  <a:srgbClr val="002060"/>
                </a:solidFill>
              </a:rPr>
              <a:t> dhe </a:t>
            </a:r>
            <a:r>
              <a:rPr lang="en-US" sz="3200" b="1" dirty="0">
                <a:solidFill>
                  <a:srgbClr val="002060"/>
                </a:solidFill>
              </a:rPr>
              <a:t>D</a:t>
            </a:r>
            <a:r>
              <a:rPr lang="sq-AL" sz="3200" b="1" dirty="0" err="1">
                <a:solidFill>
                  <a:srgbClr val="002060"/>
                </a:solidFill>
              </a:rPr>
              <a:t>hëni</a:t>
            </a:r>
            <a:r>
              <a:rPr lang="en-US" sz="3200" b="1" dirty="0">
                <a:solidFill>
                  <a:srgbClr val="002060"/>
                </a:solidFill>
              </a:rPr>
              <a:t>a</a:t>
            </a:r>
            <a:r>
              <a:rPr lang="sq-AL" sz="3200" b="1" dirty="0">
                <a:solidFill>
                  <a:srgbClr val="002060"/>
                </a:solidFill>
              </a:rPr>
              <a:t> e </a:t>
            </a:r>
            <a:r>
              <a:rPr lang="en-US" sz="3200" b="1" dirty="0">
                <a:solidFill>
                  <a:srgbClr val="002060"/>
                </a:solidFill>
              </a:rPr>
              <a:t>K</a:t>
            </a:r>
            <a:r>
              <a:rPr lang="sq-AL" sz="3200" b="1" dirty="0" err="1">
                <a:solidFill>
                  <a:srgbClr val="002060"/>
                </a:solidFill>
              </a:rPr>
              <a:t>ontrat</a:t>
            </a:r>
            <a:r>
              <a:rPr lang="en-US" sz="3200" b="1" dirty="0" err="1">
                <a:solidFill>
                  <a:srgbClr val="002060"/>
                </a:solidFill>
              </a:rPr>
              <a:t>ës</a:t>
            </a:r>
            <a:endParaRPr lang="en-US" sz="3200" dirty="0">
              <a:solidFill>
                <a:srgbClr val="002060"/>
              </a:solidFill>
            </a:endParaRPr>
          </a:p>
          <a:p>
            <a:pPr algn="ctr"/>
            <a:r>
              <a:rPr lang="sq-AL" sz="3200" dirty="0">
                <a:solidFill>
                  <a:srgbClr val="002060"/>
                </a:solidFill>
              </a:rPr>
              <a:t> </a:t>
            </a:r>
            <a:endParaRPr lang="en-US" sz="3200" dirty="0">
              <a:solidFill>
                <a:srgbClr val="002060"/>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276600" y="6356351"/>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9464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792162"/>
          </a:xfrm>
        </p:spPr>
        <p:txBody>
          <a:bodyPr>
            <a:normAutofit fontScale="90000"/>
          </a:bodyPr>
          <a:lstStyle/>
          <a:p>
            <a:r>
              <a:rPr lang="sq-AL" sz="2800" b="1" dirty="0">
                <a:solidFill>
                  <a:srgbClr val="0070C0"/>
                </a:solidFill>
                <a:latin typeface="Cambria" panose="02040503050406030204" pitchFamily="18" charset="0"/>
                <a:ea typeface="Cambria" panose="02040503050406030204" pitchFamily="18" charset="0"/>
              </a:rPr>
              <a:t>Qëllimi</a:t>
            </a:r>
            <a:br>
              <a:rPr lang="sq-AL" sz="2800" b="1" dirty="0">
                <a:solidFill>
                  <a:srgbClr val="0070C0"/>
                </a:solidFill>
                <a:latin typeface="Cambria" panose="02040503050406030204" pitchFamily="18" charset="0"/>
                <a:ea typeface="Cambria" panose="02040503050406030204" pitchFamily="18" charset="0"/>
              </a:rPr>
            </a:br>
            <a:endParaRPr lang="sq-AL" sz="2800" dirty="0">
              <a:solidFill>
                <a:srgbClr val="0070C0"/>
              </a:solidFill>
            </a:endParaRPr>
          </a:p>
        </p:txBody>
      </p:sp>
      <p:sp>
        <p:nvSpPr>
          <p:cNvPr id="3" name="Content Placeholder 2"/>
          <p:cNvSpPr>
            <a:spLocks noGrp="1"/>
          </p:cNvSpPr>
          <p:nvPr>
            <p:ph idx="1"/>
          </p:nvPr>
        </p:nvSpPr>
        <p:spPr>
          <a:xfrm>
            <a:off x="0" y="914400"/>
            <a:ext cx="12192000" cy="5334000"/>
          </a:xfrm>
        </p:spPr>
        <p:txBody>
          <a:bodyPr/>
          <a:lstStyle/>
          <a:p>
            <a:pPr marL="0" indent="0" algn="just">
              <a:buNone/>
              <a:defRPr/>
            </a:pPr>
            <a:r>
              <a:rPr lang="en-US" sz="2400" dirty="0" err="1">
                <a:latin typeface="Cambria" panose="02040503050406030204" pitchFamily="18" charset="0"/>
                <a:ea typeface="Cambria" panose="02040503050406030204" pitchFamily="18" charset="0"/>
              </a:rPr>
              <a:t>Qëllimi</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i këtij moduli është që pjesmarresit të dinë për procedurat e negociuara  te prokurimit  dhe përdorimin e tyre ne praktik :</a:t>
            </a:r>
          </a:p>
          <a:p>
            <a:pPr marL="0" indent="0" algn="just">
              <a:buNone/>
              <a:defRPr/>
            </a:pPr>
            <a:endParaRPr lang="en-US" sz="2400" dirty="0">
              <a:latin typeface="Cambria" panose="02040503050406030204" pitchFamily="18" charset="0"/>
              <a:ea typeface="Cambria" panose="02040503050406030204" pitchFamily="18" charset="0"/>
              <a:cs typeface="Arial" pitchFamily="34"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mund t</a:t>
            </a:r>
            <a:r>
              <a:rPr lang="en-US" sz="2400" dirty="0">
                <a:latin typeface="Cambria" panose="02040503050406030204" pitchFamily="18" charset="0"/>
                <a:ea typeface="Cambria" panose="02040503050406030204" pitchFamily="18" charset="0"/>
              </a:rPr>
              <a:t>e </a:t>
            </a:r>
            <a:r>
              <a:rPr lang="sq-AL" sz="2400" dirty="0">
                <a:latin typeface="Cambria" panose="02040503050406030204" pitchFamily="18" charset="0"/>
                <a:ea typeface="Cambria" panose="02040503050406030204" pitchFamily="18" charset="0"/>
              </a:rPr>
              <a:t>përdorim procedura konkurruese me negociata </a:t>
            </a: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Si funksionon kjo </a:t>
            </a:r>
            <a:r>
              <a:rPr lang="sq-AL" sz="2400" dirty="0" err="1">
                <a:latin typeface="Cambria" panose="02040503050406030204" pitchFamily="18" charset="0"/>
                <a:ea typeface="Cambria" panose="02040503050406030204" pitchFamily="18" charset="0"/>
              </a:rPr>
              <a:t>procedur</a:t>
            </a:r>
            <a:r>
              <a:rPr lang="sq-AL" sz="2400" dirty="0">
                <a:latin typeface="Cambria" panose="02040503050406030204" pitchFamily="18" charset="0"/>
                <a:ea typeface="Cambria" panose="02040503050406030204" pitchFamily="18" charset="0"/>
              </a:rPr>
              <a:t> ne praktik.</a:t>
            </a: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Rëndësia e përzgjedhjes (kualifikimit) </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OE</a:t>
            </a:r>
          </a:p>
          <a:p>
            <a:pPr marL="579437">
              <a:buFont typeface="Wingdings" panose="05000000000000000000" pitchFamily="2" charset="2"/>
              <a:buChar char="§"/>
            </a:pPr>
            <a:r>
              <a:rPr lang="sq-AL" sz="2400" dirty="0">
                <a:latin typeface="Cambria" panose="02040503050406030204" pitchFamily="18" charset="0"/>
                <a:ea typeface="Cambria" panose="02040503050406030204" pitchFamily="18" charset="0"/>
              </a:rPr>
              <a:t>Rastet të cilat e arsyetojnë përdorimin e procedurave të negociuara.</a:t>
            </a: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Teknikat për te evituar varësin nga një operator i vetëm dhe te përdorimit te procedurave te negociuara. </a:t>
            </a:r>
          </a:p>
          <a:p>
            <a:pPr marL="236537" indent="0" algn="just">
              <a:buNone/>
            </a:pPr>
            <a:endParaRPr lang="sq-AL" sz="2400" dirty="0">
              <a:latin typeface="Cambria" panose="02040503050406030204" pitchFamily="18" charset="0"/>
              <a:ea typeface="Cambria" panose="02040503050406030204" pitchFamily="18" charset="0"/>
            </a:endParaRPr>
          </a:p>
          <a:p>
            <a:pPr marL="0" indent="0">
              <a:buNone/>
            </a:pPr>
            <a:endParaRPr lang="sq-AL" dirty="0"/>
          </a:p>
        </p:txBody>
      </p:sp>
      <p:sp>
        <p:nvSpPr>
          <p:cNvPr id="4" name="Footer Placeholder 3"/>
          <p:cNvSpPr>
            <a:spLocks noGrp="1"/>
          </p:cNvSpPr>
          <p:nvPr>
            <p:ph type="ftr" sz="quarter" idx="11"/>
          </p:nvPr>
        </p:nvSpPr>
        <p:spPr>
          <a:xfrm>
            <a:off x="4648200" y="6356351"/>
            <a:ext cx="3962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857848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47801"/>
            <a:ext cx="9144000" cy="4678363"/>
          </a:xfrm>
        </p:spPr>
        <p:txBody>
          <a:bodyPr/>
          <a:lstStyle/>
          <a:p>
            <a:pPr>
              <a:buFont typeface="Wingdings" pitchFamily="2" charset="2"/>
              <a:buChar char="q"/>
            </a:pPr>
            <a:endParaRPr lang="en-US" sz="2400" dirty="0"/>
          </a:p>
          <a:p>
            <a:pPr>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 minimal për pranimin e kërkesave për pjesëmarrje duhet të jetë </a:t>
            </a:r>
            <a:r>
              <a:rPr lang="sq-AL" sz="2400" b="1" dirty="0">
                <a:latin typeface="Cambria" panose="02040503050406030204" pitchFamily="18" charset="0"/>
                <a:ea typeface="Cambria" panose="02040503050406030204" pitchFamily="18" charset="0"/>
              </a:rPr>
              <a:t>10 ditë</a:t>
            </a:r>
            <a:r>
              <a:rPr lang="sq-AL" sz="2400" dirty="0">
                <a:latin typeface="Cambria" panose="02040503050406030204" pitchFamily="18" charset="0"/>
                <a:ea typeface="Cambria" panose="02040503050406030204" pitchFamily="18" charset="0"/>
              </a:rPr>
              <a:t> nga data në të cilën është dërguar njoftimi për kontratë</a:t>
            </a:r>
            <a:r>
              <a:rPr lang="en-US"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kohore minimal për pranimin e tenderëve fillestare do të jetë </a:t>
            </a:r>
            <a:r>
              <a:rPr lang="sq-AL" sz="2400" b="1" dirty="0">
                <a:latin typeface="Cambria" panose="02040503050406030204" pitchFamily="18" charset="0"/>
                <a:ea typeface="Cambria" panose="02040503050406030204" pitchFamily="18" charset="0"/>
              </a:rPr>
              <a:t>20 ditë </a:t>
            </a:r>
            <a:r>
              <a:rPr lang="sq-AL" sz="2400" dirty="0">
                <a:latin typeface="Cambria" panose="02040503050406030204" pitchFamily="18" charset="0"/>
                <a:ea typeface="Cambria" panose="02040503050406030204" pitchFamily="18" charset="0"/>
              </a:rPr>
              <a:t>nga data në të cilën është dërguar ftesa.</a:t>
            </a: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986756" y="476672"/>
            <a:ext cx="8071644" cy="1352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rgbClr val="002060"/>
                </a:solidFill>
              </a:rPr>
              <a:t>Afatet kohore</a:t>
            </a:r>
            <a:r>
              <a:rPr lang="en-US" sz="3200" b="1" dirty="0">
                <a:solidFill>
                  <a:srgbClr val="002060"/>
                </a:solidFill>
              </a:rPr>
              <a:t> - </a:t>
            </a:r>
            <a:r>
              <a:rPr lang="en-US" sz="3200" b="1" dirty="0" err="1">
                <a:solidFill>
                  <a:srgbClr val="002060"/>
                </a:solidFill>
              </a:rPr>
              <a:t>Lidhur</a:t>
            </a:r>
            <a:r>
              <a:rPr lang="en-US" sz="3200" b="1" dirty="0">
                <a:solidFill>
                  <a:srgbClr val="002060"/>
                </a:solidFill>
              </a:rPr>
              <a:t> me </a:t>
            </a:r>
            <a:r>
              <a:rPr lang="en-US" sz="3200" b="1" dirty="0" err="1">
                <a:solidFill>
                  <a:srgbClr val="002060"/>
                </a:solidFill>
              </a:rPr>
              <a:t>Proceduren</a:t>
            </a:r>
            <a:r>
              <a:rPr lang="en-US" sz="3200" b="1" dirty="0">
                <a:solidFill>
                  <a:srgbClr val="002060"/>
                </a:solidFill>
              </a:rPr>
              <a:t> </a:t>
            </a:r>
            <a:r>
              <a:rPr lang="en-US" sz="3200" b="1" dirty="0" err="1">
                <a:solidFill>
                  <a:srgbClr val="002060"/>
                </a:solidFill>
              </a:rPr>
              <a:t>Konkuruse</a:t>
            </a:r>
            <a:r>
              <a:rPr lang="en-US" sz="3200" b="1" dirty="0">
                <a:solidFill>
                  <a:srgbClr val="002060"/>
                </a:solidFill>
              </a:rPr>
              <a:t> </a:t>
            </a:r>
            <a:r>
              <a:rPr lang="sq-AL" sz="3200" b="1" dirty="0">
                <a:solidFill>
                  <a:srgbClr val="002060"/>
                </a:solidFill>
              </a:rPr>
              <a:t> </a:t>
            </a: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6356351"/>
            <a:ext cx="4419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649529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981201"/>
            <a:ext cx="8915400" cy="4678363"/>
          </a:xfrm>
        </p:spPr>
        <p:txBody>
          <a:bodyPr/>
          <a:lstStyle/>
          <a:p>
            <a:pPr>
              <a:buFont typeface="Wingdings" pitchFamily="2" charset="2"/>
              <a:buChar char="q"/>
            </a:pPr>
            <a:r>
              <a:rPr lang="sq-AL"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tenderuesve që të modifikojnë dhe ri-</a:t>
            </a:r>
            <a:r>
              <a:rPr lang="sq-AL" sz="2400" dirty="0" err="1">
                <a:latin typeface="Cambria" panose="02040503050406030204" pitchFamily="18" charset="0"/>
                <a:ea typeface="Cambria" panose="02040503050406030204" pitchFamily="18" charset="0"/>
              </a:rPr>
              <a:t>dor</a:t>
            </a:r>
            <a:r>
              <a:rPr lang="en-US" sz="2400" dirty="0">
                <a:latin typeface="Cambria" panose="02040503050406030204" pitchFamily="18" charset="0"/>
                <a:ea typeface="Cambria" panose="02040503050406030204" pitchFamily="18" charset="0"/>
              </a:rPr>
              <a:t>e</a:t>
            </a:r>
            <a:r>
              <a:rPr lang="sq-AL" sz="2400" dirty="0" err="1">
                <a:latin typeface="Cambria" panose="02040503050406030204" pitchFamily="18" charset="0"/>
                <a:ea typeface="Cambria" panose="02040503050406030204" pitchFamily="18" charset="0"/>
              </a:rPr>
              <a:t>zojne</a:t>
            </a:r>
            <a:r>
              <a:rPr lang="sq-AL" sz="2400" dirty="0">
                <a:latin typeface="Cambria" panose="02040503050406030204" pitchFamily="18" charset="0"/>
                <a:ea typeface="Cambria" panose="02040503050406030204" pitchFamily="18" charset="0"/>
              </a:rPr>
              <a:t> tenderët e ndryshuar, dhe </a:t>
            </a: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dhe të arsyeshme tenderuesve që të dorëzojnë tenderët përfundimtar.</a:t>
            </a:r>
          </a:p>
          <a:p>
            <a:pPr marL="565150">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986756" y="476673"/>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rgbClr val="002060"/>
                </a:solidFill>
              </a:rPr>
              <a:t>Afatet kohore</a:t>
            </a:r>
            <a:r>
              <a:rPr lang="en-US" sz="3200" b="1" dirty="0">
                <a:solidFill>
                  <a:srgbClr val="002060"/>
                </a:solidFill>
              </a:rPr>
              <a:t> - </a:t>
            </a:r>
            <a:r>
              <a:rPr lang="en-US" sz="3200" b="1" dirty="0" err="1">
                <a:solidFill>
                  <a:srgbClr val="002060"/>
                </a:solidFill>
              </a:rPr>
              <a:t>Lidhur</a:t>
            </a:r>
            <a:r>
              <a:rPr lang="en-US" sz="3200" b="1" dirty="0">
                <a:solidFill>
                  <a:srgbClr val="002060"/>
                </a:solidFill>
              </a:rPr>
              <a:t> me </a:t>
            </a:r>
            <a:r>
              <a:rPr lang="en-US" sz="3200" b="1" dirty="0" err="1">
                <a:solidFill>
                  <a:srgbClr val="002060"/>
                </a:solidFill>
              </a:rPr>
              <a:t>Proceduaren</a:t>
            </a:r>
            <a:r>
              <a:rPr lang="en-US" sz="3200" b="1" dirty="0">
                <a:solidFill>
                  <a:srgbClr val="002060"/>
                </a:solidFill>
              </a:rPr>
              <a:t> </a:t>
            </a:r>
            <a:r>
              <a:rPr lang="en-US" sz="3200" b="1" dirty="0" err="1">
                <a:solidFill>
                  <a:srgbClr val="002060"/>
                </a:solidFill>
              </a:rPr>
              <a:t>Konkuruse</a:t>
            </a:r>
            <a:r>
              <a:rPr lang="en-US" sz="3200" b="1" dirty="0">
                <a:solidFill>
                  <a:srgbClr val="002060"/>
                </a:solidFill>
              </a:rPr>
              <a:t> </a:t>
            </a:r>
            <a:r>
              <a:rPr lang="sq-AL" sz="3200" b="1" dirty="0">
                <a:solidFill>
                  <a:srgbClr val="002060"/>
                </a:solidFill>
              </a:rPr>
              <a:t> </a:t>
            </a:r>
            <a:r>
              <a:rPr lang="en-US" sz="3200" b="1" dirty="0">
                <a:solidFill>
                  <a:srgbClr val="002060"/>
                </a:solidFill>
              </a:rPr>
              <a:t>me </a:t>
            </a:r>
            <a:r>
              <a:rPr lang="en-US" sz="3200" b="1" dirty="0" err="1">
                <a:solidFill>
                  <a:srgbClr val="002060"/>
                </a:solidFill>
              </a:rPr>
              <a:t>negociata</a:t>
            </a:r>
            <a:r>
              <a:rPr lang="en-US" sz="3200" b="1" dirty="0">
                <a:solidFill>
                  <a:srgbClr val="002060"/>
                </a:solidFill>
              </a:rPr>
              <a:t> </a:t>
            </a:r>
            <a:endParaRPr lang="sq-AL" sz="3200" b="1" dirty="0">
              <a:solidFill>
                <a:srgbClr val="002060"/>
              </a:solidFill>
            </a:endParaRP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6356351"/>
            <a:ext cx="4419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782375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a:solidFill>
                  <a:srgbClr val="002060"/>
                </a:solidFill>
              </a:rPr>
              <a:t>Fazat e procedurës</a:t>
            </a:r>
            <a:endParaRPr lang="sq-AL" sz="3200" dirty="0">
              <a:solidFill>
                <a:srgbClr val="002060"/>
              </a:solidFill>
            </a:endParaRPr>
          </a:p>
        </p:txBody>
      </p:sp>
      <p:sp>
        <p:nvSpPr>
          <p:cNvPr id="3" name="Content Placeholder 2"/>
          <p:cNvSpPr>
            <a:spLocks noGrp="1"/>
          </p:cNvSpPr>
          <p:nvPr>
            <p:ph idx="1"/>
          </p:nvPr>
        </p:nvSpPr>
        <p:spPr>
          <a:xfrm>
            <a:off x="1524000" y="1600200"/>
            <a:ext cx="8991600" cy="5257800"/>
          </a:xfrm>
        </p:spPr>
        <p:txBody>
          <a:bodyPr/>
          <a:lstStyle/>
          <a:p>
            <a:pPr algn="just"/>
            <a:r>
              <a:rPr lang="sq-AL" sz="2000" dirty="0"/>
              <a:t>Operatorët ekonomik që marrin pjesë në një Procedurë konkurruese me negociata quhen “kandidatë.”</a:t>
            </a:r>
            <a:endParaRPr lang="en-US" sz="2000" dirty="0"/>
          </a:p>
          <a:p>
            <a:pPr algn="just"/>
            <a:r>
              <a:rPr lang="sq-AL" sz="2000" dirty="0"/>
              <a:t>Kurdo që Autoriteti Kontraktues përdor këtë procedurë, ai paraprakisht duhet të bëjë një deklaratë të shkruar formale me shpjegime të qarta rreth përdorimit të kësaj procedure dhe kjo deklaratë do të përfshihet në dosjen e tenderit.</a:t>
            </a:r>
            <a:endParaRPr lang="en-US" sz="2000" dirty="0"/>
          </a:p>
          <a:p>
            <a:pPr algn="just"/>
            <a:r>
              <a:rPr lang="sq-AL" sz="2000" dirty="0"/>
              <a:t>Procedura konkurruese me Negociata mund të përdoret vetëm nëse justifikohet me faktorë të verifikueshëm në mënyrë objektive dhe pa ndonjë qëllim diskriminues. </a:t>
            </a:r>
            <a:endParaRPr lang="en-US" sz="2000" dirty="0"/>
          </a:p>
          <a:p>
            <a:pPr algn="just"/>
            <a:r>
              <a:rPr lang="sq-AL" sz="2000" dirty="0"/>
              <a:t>Përdorimi i procedurës konkurruese me negociata nuk e përjashton kërkesën për Autoritetin Kontraktues që t’i përcaktojë kërkesat e veta me sa më shumë hollësi të jetë e mundur, lidhur me standardet teknike në fuqi, dhe që gjithashtu t’i zbatojë rregullat mbi transparencën, konkurrencën</a:t>
            </a:r>
            <a:r>
              <a:rPr lang="en-US" sz="2000" dirty="0"/>
              <a:t> </a:t>
            </a:r>
            <a:r>
              <a:rPr lang="sq-AL" sz="2000" dirty="0"/>
              <a:t>dhe mos-diskriminimin. </a:t>
            </a:r>
          </a:p>
        </p:txBody>
      </p:sp>
      <p:sp>
        <p:nvSpPr>
          <p:cNvPr id="4" name="Footer Placeholder 3"/>
          <p:cNvSpPr>
            <a:spLocks noGrp="1"/>
          </p:cNvSpPr>
          <p:nvPr>
            <p:ph type="ftr" sz="quarter" idx="11"/>
          </p:nvPr>
        </p:nvSpPr>
        <p:spPr>
          <a:xfrm>
            <a:off x="3352800" y="6356351"/>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795591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r>
              <a:rPr lang="sq-AL" sz="3200" b="1" dirty="0">
                <a:solidFill>
                  <a:srgbClr val="002060"/>
                </a:solidFill>
              </a:rPr>
              <a:t>Fazat e procedurës</a:t>
            </a:r>
            <a:endParaRPr lang="sq-AL" sz="3200" dirty="0">
              <a:solidFill>
                <a:srgbClr val="002060"/>
              </a:solidFill>
            </a:endParaRPr>
          </a:p>
        </p:txBody>
      </p:sp>
      <p:sp>
        <p:nvSpPr>
          <p:cNvPr id="3" name="Content Placeholder 2"/>
          <p:cNvSpPr>
            <a:spLocks noGrp="1"/>
          </p:cNvSpPr>
          <p:nvPr>
            <p:ph idx="1"/>
          </p:nvPr>
        </p:nvSpPr>
        <p:spPr>
          <a:xfrm>
            <a:off x="1524000" y="1524000"/>
            <a:ext cx="8915400" cy="5181600"/>
          </a:xfrm>
        </p:spPr>
        <p:txBody>
          <a:bodyPr/>
          <a:lstStyle/>
          <a:p>
            <a:pPr algn="just"/>
            <a:r>
              <a:rPr lang="sq-AL" sz="2600" dirty="0"/>
              <a:t>Nuk do të ketë takim publik për hapje por hapja do të bëhet në atë mënyrë që të sigurohet integriteti dhe paanësia e procedurës së hapjes, që do të thotë se do të përgatitet procesverbali i seancës së brendshme të hapjes. </a:t>
            </a:r>
            <a:endParaRPr lang="en-US" sz="2600" dirty="0"/>
          </a:p>
          <a:p>
            <a:pPr algn="just"/>
            <a:r>
              <a:rPr lang="sq-AL" sz="2600" dirty="0"/>
              <a:t>Autoriteti Kontraktues nuk ka nevojë ta dërgojë procesverbalin e seancës së brendshme të hapjes kandidatëve, por lista e zarfeve të pranuara dhe procesverbali i seancës së brendshme të hapjes do tyre jetë i hapur për t’u qasur nga palët e interesuara që kanë interes specifik material në aktivitetin e prokurimit në fjale. </a:t>
            </a:r>
          </a:p>
        </p:txBody>
      </p:sp>
      <p:sp>
        <p:nvSpPr>
          <p:cNvPr id="4" name="Footer Placeholder 3"/>
          <p:cNvSpPr>
            <a:spLocks noGrp="1"/>
          </p:cNvSpPr>
          <p:nvPr>
            <p:ph type="ftr" sz="quarter" idx="11"/>
          </p:nvPr>
        </p:nvSpPr>
        <p:spPr>
          <a:xfrm>
            <a:off x="3200400" y="6356351"/>
            <a:ext cx="4343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178487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20762"/>
          </a:xfrm>
        </p:spPr>
        <p:txBody>
          <a:bodyPr/>
          <a:lstStyle/>
          <a:p>
            <a:r>
              <a:rPr lang="sq-AL" sz="3200" b="1" dirty="0">
                <a:solidFill>
                  <a:srgbClr val="002060"/>
                </a:solidFill>
              </a:rPr>
              <a:t>Fazat e procedurës</a:t>
            </a:r>
            <a:endParaRPr lang="sq-AL" sz="3200" dirty="0">
              <a:solidFill>
                <a:srgbClr val="002060"/>
              </a:solidFill>
            </a:endParaRPr>
          </a:p>
        </p:txBody>
      </p:sp>
      <p:sp>
        <p:nvSpPr>
          <p:cNvPr id="3" name="Content Placeholder 2"/>
          <p:cNvSpPr>
            <a:spLocks noGrp="1"/>
          </p:cNvSpPr>
          <p:nvPr>
            <p:ph idx="1"/>
          </p:nvPr>
        </p:nvSpPr>
        <p:spPr>
          <a:xfrm>
            <a:off x="1524000" y="1646238"/>
            <a:ext cx="8686800" cy="5211763"/>
          </a:xfrm>
        </p:spPr>
        <p:txBody>
          <a:bodyPr/>
          <a:lstStyle/>
          <a:p>
            <a:pPr algn="just"/>
            <a:r>
              <a:rPr lang="sq-AL" sz="2600" dirty="0"/>
              <a:t>Autoriteti kontraktues do t’i respektojë dhe ruaje informatat </a:t>
            </a:r>
            <a:r>
              <a:rPr lang="sq-AL" sz="2600" dirty="0" err="1"/>
              <a:t>konfidenciale</a:t>
            </a:r>
            <a:r>
              <a:rPr lang="sq-AL" sz="2600" dirty="0"/>
              <a:t> </a:t>
            </a:r>
            <a:r>
              <a:rPr lang="sq-AL" sz="2600" dirty="0" err="1"/>
              <a:t>biznesore</a:t>
            </a:r>
            <a:r>
              <a:rPr lang="sq-AL" sz="2600" dirty="0"/>
              <a:t>, nëse ka, sikurse përcaktohet me nenin 11 të LPP-së. </a:t>
            </a:r>
            <a:endParaRPr lang="en-US" sz="2600" dirty="0"/>
          </a:p>
          <a:p>
            <a:pPr marL="0" indent="0" algn="just">
              <a:buNone/>
            </a:pPr>
            <a:endParaRPr lang="en-US" sz="2600" dirty="0"/>
          </a:p>
          <a:p>
            <a:pPr algn="just"/>
            <a:r>
              <a:rPr lang="sq-AL" sz="2600" dirty="0"/>
              <a:t>AK do te përcaktoj ne njoftimin për kontrate nëse: 1. do te negocioj me ofertuesit tenderët fillestar dhe të gjithë tenderët pasues të dorëzuar nga ana e tyre për të përmirësuar përmbajtjen e saj, me përjashtim të tenderëve përfundimtar; apo 2. do te shpërblej kontratën në bazë të tenderëve fillestarë, pa negociata. </a:t>
            </a:r>
          </a:p>
        </p:txBody>
      </p:sp>
      <p:sp>
        <p:nvSpPr>
          <p:cNvPr id="4" name="Footer Placeholder 3"/>
          <p:cNvSpPr>
            <a:spLocks noGrp="1"/>
          </p:cNvSpPr>
          <p:nvPr>
            <p:ph type="ftr" sz="quarter" idx="11"/>
          </p:nvPr>
        </p:nvSpPr>
        <p:spPr>
          <a:xfrm>
            <a:off x="3505200" y="6356351"/>
            <a:ext cx="4038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36009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1981200" y="0"/>
            <a:ext cx="8229600" cy="609600"/>
          </a:xfrm>
        </p:spPr>
        <p:txBody>
          <a:bodyPr>
            <a:normAutofit fontScale="90000"/>
          </a:bodyPr>
          <a:lstStyle/>
          <a:p>
            <a:r>
              <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rPr>
              <a:t>Procedura Tenderuese  /Një-zarf dhe Dy-zarf</a:t>
            </a:r>
            <a:br>
              <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rPr>
            </a:br>
            <a:endPar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endParaRPr>
          </a:p>
        </p:txBody>
      </p:sp>
      <p:sp>
        <p:nvSpPr>
          <p:cNvPr id="70659" name="Content Placeholder 2"/>
          <p:cNvSpPr>
            <a:spLocks noGrp="1"/>
          </p:cNvSpPr>
          <p:nvPr>
            <p:ph idx="1"/>
          </p:nvPr>
        </p:nvSpPr>
        <p:spPr>
          <a:xfrm>
            <a:off x="0" y="990601"/>
            <a:ext cx="12192000" cy="5135563"/>
          </a:xfrm>
        </p:spPr>
        <p:txBody>
          <a:bodyPr/>
          <a:lstStyle/>
          <a:p>
            <a:pPr marL="0" indent="0">
              <a:buNone/>
            </a:pPr>
            <a:r>
              <a:rPr lang="en-US" altLang="sq-AL" sz="2400" dirty="0" err="1">
                <a:latin typeface="Cambria" panose="02040503050406030204" pitchFamily="18" charset="0"/>
                <a:ea typeface="Cambria" panose="02040503050406030204" pitchFamily="18" charset="0"/>
                <a:cs typeface="Cambria" panose="02040503050406030204" pitchFamily="18" charset="0"/>
              </a:rPr>
              <a:t>Procedura</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en-US" altLang="sq-AL" sz="2400" dirty="0" err="1">
                <a:latin typeface="Cambria" panose="02040503050406030204" pitchFamily="18" charset="0"/>
                <a:ea typeface="Cambria" panose="02040503050406030204" pitchFamily="18" charset="0"/>
                <a:cs typeface="Cambria" panose="02040503050406030204" pitchFamily="18" charset="0"/>
              </a:rPr>
              <a:t>tenderuese</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me një zarf përmban propozimin teknik dhe financiar në një zarf të vetëm, ndërsa</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qasja me dy zarfe kërkon që propozimi teknik dhe propozimi financiar të jenë në zarfe të</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veçantë.</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sq-AL"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latin typeface="Cambria" panose="02040503050406030204" pitchFamily="18" charset="0"/>
                <a:ea typeface="Cambria" panose="02040503050406030204" pitchFamily="18" charset="0"/>
                <a:cs typeface="Cambria" panose="02040503050406030204" pitchFamily="18" charset="0"/>
              </a:rPr>
              <a:t>Në rast të qasjes me një zarf, propozimet financiare</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dhe teknike ndodhen në zarfin e njëjtë dhe ofertat financiare lexohen në ceremoninë e hapjes.</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sq-AL"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latin typeface="Cambria" panose="02040503050406030204" pitchFamily="18" charset="0"/>
                <a:ea typeface="Cambria" panose="02040503050406030204" pitchFamily="18" charset="0"/>
                <a:cs typeface="Cambria" panose="02040503050406030204" pitchFamily="18" charset="0"/>
              </a:rPr>
              <a:t>Përparësia është se tenderuesit e dinë se çfarë konkurrence ka tenderi i tyre dhe ekziston një nivel</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i lartë i transparencës.</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sq-AL"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latin typeface="Cambria" panose="02040503050406030204" pitchFamily="18" charset="0"/>
                <a:ea typeface="Cambria" panose="02040503050406030204" pitchFamily="18" charset="0"/>
                <a:cs typeface="Cambria" panose="02040503050406030204" pitchFamily="18" charset="0"/>
              </a:rPr>
              <a:t> </a:t>
            </a:r>
          </a:p>
        </p:txBody>
      </p:sp>
      <p:sp>
        <p:nvSpPr>
          <p:cNvPr id="4" name="Footer Placeholder 3"/>
          <p:cNvSpPr>
            <a:spLocks noGrp="1"/>
          </p:cNvSpPr>
          <p:nvPr>
            <p:ph type="ftr" sz="quarter" idx="11"/>
          </p:nvPr>
        </p:nvSpPr>
        <p:spPr>
          <a:xfrm>
            <a:off x="3200400" y="6356351"/>
            <a:ext cx="43434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84256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981200" y="0"/>
            <a:ext cx="8229600" cy="457200"/>
          </a:xfrm>
        </p:spPr>
        <p:txBody>
          <a:bodyPr/>
          <a:lstStyle/>
          <a:p>
            <a:r>
              <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74755" name="Content Placeholder 2"/>
          <p:cNvSpPr>
            <a:spLocks noGrp="1"/>
          </p:cNvSpPr>
          <p:nvPr>
            <p:ph idx="1"/>
          </p:nvPr>
        </p:nvSpPr>
        <p:spPr>
          <a:xfrm>
            <a:off x="1524000" y="609600"/>
            <a:ext cx="9144000" cy="6248400"/>
          </a:xfrm>
        </p:spPr>
        <p:txBody>
          <a:bodyPr vert="horz" lIns="0" tIns="0" rIns="0" bIns="0" rtlCol="0">
            <a:normAutofit/>
          </a:bodyPr>
          <a:lstStyle/>
          <a:p>
            <a:pPr marL="0" indent="0">
              <a:buNone/>
              <a:defRPr/>
            </a:pPr>
            <a:r>
              <a:rPr lang="en-US" altLang="sq-AL" sz="2400" dirty="0" err="1">
                <a:latin typeface="Cambria" panose="02040503050406030204" pitchFamily="18" charset="0"/>
                <a:ea typeface="Cambria" panose="02040503050406030204" pitchFamily="18" charset="0"/>
                <a:cs typeface="Cambria" panose="02040503050406030204" pitchFamily="18" charset="0"/>
              </a:rPr>
              <a:t>Procedura</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en-US" altLang="sq-AL" sz="2400" dirty="0" err="1">
                <a:latin typeface="Cambria" panose="02040503050406030204" pitchFamily="18" charset="0"/>
                <a:ea typeface="Cambria" panose="02040503050406030204" pitchFamily="18" charset="0"/>
                <a:cs typeface="Cambria" panose="02040503050406030204" pitchFamily="18" charset="0"/>
              </a:rPr>
              <a:t>tenderuese</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me dy zarfe nënkupton se Operatorët ekonomik dorëzojnë dy zarfe të mbyllura në të</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njëjtën kohë</a:t>
            </a:r>
            <a:r>
              <a:rPr lang="en-US" altLang="sq-AL" sz="2400" dirty="0">
                <a:latin typeface="Cambria" panose="02040503050406030204" pitchFamily="18" charset="0"/>
                <a:ea typeface="Cambria" panose="02040503050406030204" pitchFamily="18" charset="0"/>
                <a:cs typeface="Cambria" panose="02040503050406030204" pitchFamily="18" charset="0"/>
              </a:rPr>
              <a:t>:</a:t>
            </a:r>
            <a:endParaRPr lang="sq-AL"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defRPr/>
            </a:pP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a:latin typeface="Cambria" panose="02040503050406030204" pitchFamily="18" charset="0"/>
                <a:ea typeface="Cambria" panose="02040503050406030204" pitchFamily="18" charset="0"/>
                <a:cs typeface="Cambria" panose="02040503050406030204" pitchFamily="18" charset="0"/>
              </a:rPr>
              <a:t>njëra përmban Propozimin Teknik dhe tjetra </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a:latin typeface="Cambria" panose="02040503050406030204" pitchFamily="18" charset="0"/>
                <a:ea typeface="Cambria" panose="02040503050406030204" pitchFamily="18" charset="0"/>
                <a:cs typeface="Cambria" panose="02040503050406030204" pitchFamily="18" charset="0"/>
              </a:rPr>
              <a:t>përmban Propozimin Financiar </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a:latin typeface="Cambria" panose="02040503050406030204" pitchFamily="18" charset="0"/>
                <a:ea typeface="Cambria" panose="02040503050406030204" pitchFamily="18" charset="0"/>
                <a:cs typeface="Cambria" panose="02040503050406030204" pitchFamily="18" charset="0"/>
              </a:rPr>
              <a:t>të dyja</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të futura në nja zarf të vetëm të jashtëm.</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a:latin typeface="Cambria" panose="02040503050406030204" pitchFamily="18" charset="0"/>
                <a:ea typeface="Cambria" panose="02040503050406030204" pitchFamily="18" charset="0"/>
                <a:cs typeface="Cambria" panose="02040503050406030204" pitchFamily="18" charset="0"/>
              </a:rPr>
              <a:t>Qasja me dy zarfe aplikohet </a:t>
            </a:r>
            <a:r>
              <a:rPr lang="sq-AL" altLang="sq-AL" sz="2400" dirty="0" err="1">
                <a:latin typeface="Cambria" panose="02040503050406030204" pitchFamily="18" charset="0"/>
                <a:ea typeface="Cambria" panose="02040503050406030204" pitchFamily="18" charset="0"/>
                <a:cs typeface="Cambria" panose="02040503050406030204" pitchFamily="18" charset="0"/>
              </a:rPr>
              <a:t>vetem</a:t>
            </a:r>
            <a:r>
              <a:rPr lang="sq-AL" altLang="sq-AL" sz="2400" dirty="0">
                <a:latin typeface="Cambria" panose="02040503050406030204" pitchFamily="18" charset="0"/>
                <a:ea typeface="Cambria" panose="02040503050406030204" pitchFamily="18" charset="0"/>
                <a:cs typeface="Cambria" panose="02040503050406030204" pitchFamily="18" charset="0"/>
              </a:rPr>
              <a:t> kur përdoret një</a:t>
            </a:r>
            <a:r>
              <a:rPr lang="en-US" altLang="sq-AL" sz="2400" dirty="0">
                <a:latin typeface="Cambria" panose="02040503050406030204" pitchFamily="18" charset="0"/>
                <a:ea typeface="Cambria" panose="02040503050406030204" pitchFamily="18" charset="0"/>
                <a:cs typeface="Cambria" panose="02040503050406030204" pitchFamily="18" charset="0"/>
              </a:rPr>
              <a:t> </a:t>
            </a:r>
            <a:r>
              <a:rPr lang="sq-AL" altLang="sq-AL" sz="2400" dirty="0">
                <a:latin typeface="Cambria" panose="02040503050406030204" pitchFamily="18" charset="0"/>
                <a:ea typeface="Cambria" panose="02040503050406030204" pitchFamily="18" charset="0"/>
                <a:cs typeface="Cambria" panose="02040503050406030204" pitchFamily="18" charset="0"/>
              </a:rPr>
              <a:t>procedurë e kufizuar, për shërbime </a:t>
            </a:r>
            <a:r>
              <a:rPr lang="sq-AL" altLang="sq-AL" sz="2400" dirty="0" err="1">
                <a:latin typeface="Cambria" panose="02040503050406030204" pitchFamily="18" charset="0"/>
                <a:ea typeface="Cambria" panose="02040503050406030204" pitchFamily="18" charset="0"/>
                <a:cs typeface="Cambria" panose="02040503050406030204" pitchFamily="18" charset="0"/>
              </a:rPr>
              <a:t>konsulente</a:t>
            </a:r>
            <a:r>
              <a:rPr lang="sq-AL" altLang="sq-AL" sz="2400" dirty="0">
                <a:latin typeface="Cambria" panose="02040503050406030204" pitchFamily="18" charset="0"/>
                <a:ea typeface="Cambria" panose="02040503050406030204" pitchFamily="18" charset="0"/>
                <a:cs typeface="Cambria" panose="02040503050406030204" pitchFamily="18" charset="0"/>
              </a:rPr>
              <a:t>.</a:t>
            </a:r>
            <a:endParaRPr lang="en-US" altLang="sq-AL" sz="2400" dirty="0">
              <a:latin typeface="Cambria" panose="02040503050406030204" pitchFamily="18" charset="0"/>
              <a:ea typeface="Cambria" panose="02040503050406030204" pitchFamily="18" charset="0"/>
              <a:cs typeface="Cambria" panose="02040503050406030204" pitchFamily="18" charset="0"/>
            </a:endParaRPr>
          </a:p>
          <a:p>
            <a:pPr marL="0" indent="0">
              <a:buNone/>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Propozimi Teknik do të përmbajë detajet qe nuk lidhen me çmimin</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sic jane :</a:t>
            </a:r>
          </a:p>
          <a:p>
            <a:pPr>
              <a:buFontTx/>
              <a:buChar char="-"/>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përvojën</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e tenderuesit, </a:t>
            </a:r>
            <a:r>
              <a:rPr lang="sq-AL" altLang="sq-AL" sz="2400" dirty="0" err="1">
                <a:solidFill>
                  <a:srgbClr val="000000"/>
                </a:solidFill>
                <a:latin typeface="Cambria" panose="02040503050406030204" pitchFamily="18" charset="0"/>
                <a:ea typeface="Cambria" panose="02040503050406030204" pitchFamily="18" charset="0"/>
                <a:cs typeface="Cambria" panose="02040503050406030204" pitchFamily="18" charset="0"/>
              </a:rPr>
              <a:t>ekspërtizën</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buFontTx/>
              <a:buChar char="-"/>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propozimet e detajuara teknike lidhur me</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projektin sikurse definohet në dokumentet e tenderit.</a:t>
            </a:r>
          </a:p>
          <a:p>
            <a:pPr marL="0" indent="0">
              <a:buNone/>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p:txBody>
      </p:sp>
      <p:sp>
        <p:nvSpPr>
          <p:cNvPr id="4" name="Footer Placeholder 3"/>
          <p:cNvSpPr>
            <a:spLocks noGrp="1"/>
          </p:cNvSpPr>
          <p:nvPr>
            <p:ph type="ftr" sz="quarter" idx="11"/>
          </p:nvPr>
        </p:nvSpPr>
        <p:spPr>
          <a:xfrm>
            <a:off x="3352800" y="6356351"/>
            <a:ext cx="4191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108556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981200" y="0"/>
            <a:ext cx="8229600" cy="609600"/>
          </a:xfrm>
        </p:spPr>
        <p:txBody>
          <a:bodyPr/>
          <a:lstStyle/>
          <a:p>
            <a:r>
              <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72707" name="Content Placeholder 2"/>
          <p:cNvSpPr>
            <a:spLocks noGrp="1"/>
          </p:cNvSpPr>
          <p:nvPr>
            <p:ph idx="1"/>
          </p:nvPr>
        </p:nvSpPr>
        <p:spPr>
          <a:xfrm>
            <a:off x="1524000" y="609600"/>
            <a:ext cx="9144000" cy="5791200"/>
          </a:xfrm>
        </p:spPr>
        <p:txBody>
          <a:bodyPr/>
          <a:lstStyle/>
          <a:p>
            <a:pPr marL="0" indent="0">
              <a:buNone/>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Propozimi Financiar do të përmbajë vetëm informatat që kanë të bëjnë më çmimin bazuar</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në shtrirjen e </a:t>
            </a:r>
            <a:r>
              <a:rPr lang="sq-AL" altLang="sq-AL" sz="2400" dirty="0" err="1">
                <a:solidFill>
                  <a:srgbClr val="000000"/>
                </a:solidFill>
                <a:latin typeface="Cambria" panose="02040503050406030204" pitchFamily="18" charset="0"/>
                <a:ea typeface="Cambria" panose="02040503050406030204" pitchFamily="18" charset="0"/>
                <a:cs typeface="Cambria" panose="02040503050406030204" pitchFamily="18" charset="0"/>
              </a:rPr>
              <a:t>specifikacioneve</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dhe kërkesave të projektit.</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Vetëm propozimet teknike hapen në datën dhe kohën e specifikuar në Dosjen e Tenderit</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dhe propozimi financiar mbetet i mbyllur dhe mbahet në ruajtje nga Zyrtari i Prokurimit deri në</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kohën e hapjes së Propozimeve Financiare.</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Përparësia është se vlerësimi lidhur me</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err="1">
                <a:solidFill>
                  <a:srgbClr val="000000"/>
                </a:solidFill>
                <a:latin typeface="Cambria" panose="02040503050406030204" pitchFamily="18" charset="0"/>
                <a:ea typeface="Cambria" panose="02040503050406030204" pitchFamily="18" charset="0"/>
                <a:cs typeface="Cambria" panose="02040503050406030204" pitchFamily="18" charset="0"/>
              </a:rPr>
              <a:t>pranueshmërinë</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dhe kualifikimet nuk do të ndikohen nga çmimi i tenderuesve.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Fillimisht, vlerësohen vetëm propozimet teknike.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p:txBody>
      </p:sp>
      <p:sp>
        <p:nvSpPr>
          <p:cNvPr id="4" name="Footer Placeholder 3"/>
          <p:cNvSpPr>
            <a:spLocks noGrp="1"/>
          </p:cNvSpPr>
          <p:nvPr>
            <p:ph type="ftr" sz="quarter" idx="11"/>
          </p:nvPr>
        </p:nvSpPr>
        <p:spPr>
          <a:xfrm>
            <a:off x="3352800" y="6356351"/>
            <a:ext cx="4191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2880831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981200" y="0"/>
            <a:ext cx="8229600" cy="457200"/>
          </a:xfrm>
        </p:spPr>
        <p:txBody>
          <a:bodyPr/>
          <a:lstStyle/>
          <a:p>
            <a:r>
              <a:rPr lang="sq-AL" altLang="sq-AL" sz="2400" b="1" dirty="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endParaRPr lang="sq-AL" altLang="sq-AL" sz="2400" b="1" dirty="0">
              <a:solidFill>
                <a:schemeClr val="tx2"/>
              </a:solidFill>
            </a:endParaRPr>
          </a:p>
        </p:txBody>
      </p:sp>
      <p:sp>
        <p:nvSpPr>
          <p:cNvPr id="3" name="Content Placeholder 2"/>
          <p:cNvSpPr>
            <a:spLocks noGrp="1"/>
          </p:cNvSpPr>
          <p:nvPr>
            <p:ph idx="1"/>
          </p:nvPr>
        </p:nvSpPr>
        <p:spPr>
          <a:xfrm>
            <a:off x="1524000" y="762001"/>
            <a:ext cx="9144000" cy="5364163"/>
          </a:xfrm>
        </p:spPr>
        <p:txBody>
          <a:bodyPr/>
          <a:lstStyle/>
          <a:p>
            <a:pPr>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Secili anëtar i komisionit vlerësues</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vlerëson çdo propozim teknik veçmas dhe i jep pikë propozimit.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Pikët përfundimtare të</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secilit propozim teknik realizohen duke mbledhur pikët nga të gjithë anëtarët dhe duke e pjesëtuar</a:t>
            </a:r>
            <a:r>
              <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rPr>
              <a:t>me numrin e anëtarëve të komisionit vlerësues. </a:t>
            </a: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None/>
              <a:defRPr/>
            </a:pP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r>
              <a:rPr lang="sq-AL" sz="2400" dirty="0">
                <a:solidFill>
                  <a:prstClr val="black"/>
                </a:solidFill>
                <a:latin typeface="Cambria" panose="02040503050406030204" pitchFamily="18" charset="0"/>
                <a:ea typeface="Cambria" panose="02040503050406030204" pitchFamily="18" charset="0"/>
              </a:rPr>
              <a:t>Duhet të ceket se Autoriteti Kontraktues do të</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përcaktojë në dokumentet e Tenderit baraspeshën në mes proporcionit të </a:t>
            </a:r>
            <a:r>
              <a:rPr lang="sq-AL" sz="2400" b="1" dirty="0">
                <a:solidFill>
                  <a:prstClr val="black"/>
                </a:solidFill>
                <a:latin typeface="Cambria" panose="02040503050406030204" pitchFamily="18" charset="0"/>
                <a:ea typeface="Cambria" panose="02040503050406030204" pitchFamily="18" charset="0"/>
              </a:rPr>
              <a:t>peshës teknike </a:t>
            </a:r>
            <a:r>
              <a:rPr lang="sq-AL" sz="2400" dirty="0">
                <a:solidFill>
                  <a:prstClr val="black"/>
                </a:solidFill>
                <a:latin typeface="Cambria" panose="02040503050406030204" pitchFamily="18" charset="0"/>
                <a:ea typeface="Cambria" panose="02040503050406030204" pitchFamily="18" charset="0"/>
              </a:rPr>
              <a:t>dhe</a:t>
            </a:r>
            <a:r>
              <a:rPr lang="en-US" sz="2400" dirty="0">
                <a:solidFill>
                  <a:prstClr val="black"/>
                </a:solidFill>
                <a:latin typeface="Cambria" panose="02040503050406030204" pitchFamily="18" charset="0"/>
                <a:ea typeface="Cambria" panose="02040503050406030204" pitchFamily="18" charset="0"/>
              </a:rPr>
              <a:t> </a:t>
            </a:r>
            <a:r>
              <a:rPr lang="sq-AL" sz="2400" b="1" dirty="0">
                <a:solidFill>
                  <a:prstClr val="black"/>
                </a:solidFill>
                <a:latin typeface="Cambria" panose="02040503050406030204" pitchFamily="18" charset="0"/>
                <a:ea typeface="Cambria" panose="02040503050406030204" pitchFamily="18" charset="0"/>
              </a:rPr>
              <a:t>minimumit të numrit të pikëve për propozime teknike </a:t>
            </a:r>
            <a:r>
              <a:rPr lang="sq-AL" sz="2400" dirty="0">
                <a:solidFill>
                  <a:prstClr val="black"/>
                </a:solidFill>
                <a:latin typeface="Cambria" panose="02040503050406030204" pitchFamily="18" charset="0"/>
                <a:ea typeface="Cambria" panose="02040503050406030204" pitchFamily="18" charset="0"/>
              </a:rPr>
              <a:t>të cilat </a:t>
            </a:r>
            <a:r>
              <a:rPr lang="en-US" sz="2400" dirty="0">
                <a:solidFill>
                  <a:prstClr val="black"/>
                </a:solidFill>
                <a:latin typeface="Cambria" panose="02040503050406030204" pitchFamily="18" charset="0"/>
                <a:ea typeface="Cambria" panose="02040503050406030204" pitchFamily="18" charset="0"/>
              </a:rPr>
              <a:t>t</a:t>
            </a:r>
            <a:r>
              <a:rPr lang="sq-AL" sz="2400" dirty="0" err="1">
                <a:solidFill>
                  <a:prstClr val="black"/>
                </a:solidFill>
                <a:latin typeface="Cambria" panose="02040503050406030204" pitchFamily="18" charset="0"/>
                <a:ea typeface="Cambria" panose="02040503050406030204" pitchFamily="18" charset="0"/>
              </a:rPr>
              <a:t>enderuesit</a:t>
            </a:r>
            <a:r>
              <a:rPr lang="sq-AL" sz="2400" dirty="0">
                <a:solidFill>
                  <a:prstClr val="black"/>
                </a:solidFill>
                <a:latin typeface="Cambria" panose="02040503050406030204" pitchFamily="18" charset="0"/>
                <a:ea typeface="Cambria" panose="02040503050406030204" pitchFamily="18" charset="0"/>
              </a:rPr>
              <a:t> duhet t’i arrijnë me</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qëllim që të kualifikohen (e konsideruar e përgjegjshme).</a:t>
            </a:r>
          </a:p>
          <a:p>
            <a:pPr>
              <a:defRPr/>
            </a:pPr>
            <a:endParaRPr lang="en-US" altLang="sq-AL" sz="2400"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endParaRPr lang="sq-AL" sz="2400" dirty="0"/>
          </a:p>
        </p:txBody>
      </p:sp>
      <p:sp>
        <p:nvSpPr>
          <p:cNvPr id="4" name="Footer Placeholder 3"/>
          <p:cNvSpPr>
            <a:spLocks noGrp="1"/>
          </p:cNvSpPr>
          <p:nvPr>
            <p:ph type="ftr" sz="quarter" idx="11"/>
          </p:nvPr>
        </p:nvSpPr>
        <p:spPr>
          <a:xfrm>
            <a:off x="2819400" y="6356351"/>
            <a:ext cx="4724400" cy="365125"/>
          </a:xfrm>
        </p:spPr>
        <p:txBody>
          <a:bodyPr/>
          <a:lstStyle/>
          <a:p>
            <a:pPr>
              <a:defRPr/>
            </a:pPr>
            <a:r>
              <a:rPr lang="en-US" dirty="0" err="1" smtClean="0"/>
              <a:t>Departamenti</a:t>
            </a:r>
            <a:r>
              <a:rPr lang="en-US" dirty="0" smtClean="0"/>
              <a:t> per Trajnime /  KRPP</a:t>
            </a:r>
            <a:endParaRPr lang="en-US" dirty="0"/>
          </a:p>
        </p:txBody>
      </p:sp>
    </p:spTree>
    <p:extLst>
      <p:ext uri="{BB962C8B-B14F-4D97-AF65-F5344CB8AC3E}">
        <p14:creationId xmlns:p14="http://schemas.microsoft.com/office/powerpoint/2010/main" val="3253325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981200" y="0"/>
            <a:ext cx="8229600" cy="533400"/>
          </a:xfrm>
        </p:spPr>
        <p:txBody>
          <a:bodyPr/>
          <a:lstStyle/>
          <a:p>
            <a:r>
              <a:rPr lang="sq-AL" altLang="sq-AL" sz="2400" b="1">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3" name="Content Placeholder 2"/>
          <p:cNvSpPr>
            <a:spLocks noGrp="1"/>
          </p:cNvSpPr>
          <p:nvPr>
            <p:ph idx="1"/>
          </p:nvPr>
        </p:nvSpPr>
        <p:spPr>
          <a:xfrm>
            <a:off x="0" y="1371600"/>
            <a:ext cx="12192000" cy="4648200"/>
          </a:xfrm>
        </p:spPr>
        <p:txBody>
          <a:bodyPr/>
          <a:lstStyle/>
          <a:p>
            <a:pPr marL="0" indent="0">
              <a:buNone/>
              <a:defRPr/>
            </a:pPr>
            <a:r>
              <a:rPr lang="sq-AL" sz="2400" dirty="0">
                <a:solidFill>
                  <a:prstClr val="black"/>
                </a:solidFill>
                <a:latin typeface="Cambria" panose="02040503050406030204" pitchFamily="18" charset="0"/>
                <a:ea typeface="Cambria" panose="02040503050406030204" pitchFamily="18" charset="0"/>
              </a:rPr>
              <a:t>Gjatë hapjes publike të propozimeve financiare</a:t>
            </a:r>
            <a:r>
              <a:rPr lang="en-US" sz="2400" dirty="0">
                <a:solidFill>
                  <a:prstClr val="black"/>
                </a:solidFill>
                <a:latin typeface="Cambria" panose="02040503050406030204" pitchFamily="18" charset="0"/>
                <a:ea typeface="Cambria" panose="02040503050406030204" pitchFamily="18" charset="0"/>
              </a:rPr>
              <a:t>: </a:t>
            </a:r>
          </a:p>
          <a:p>
            <a:pPr marL="0" indent="0">
              <a:buNone/>
              <a:defRPr/>
            </a:pPr>
            <a:endParaRPr lang="en-US" sz="2400" dirty="0">
              <a:solidFill>
                <a:prstClr val="black"/>
              </a:solidFill>
              <a:latin typeface="Cambria" panose="02040503050406030204" pitchFamily="18" charset="0"/>
              <a:ea typeface="Cambria" panose="02040503050406030204" pitchFamily="18" charset="0"/>
            </a:endParaRPr>
          </a:p>
          <a:p>
            <a:pPr marL="0" indent="0">
              <a:buNone/>
              <a:defRPr/>
            </a:pPr>
            <a:r>
              <a:rPr lang="sq-AL" sz="2400" dirty="0">
                <a:solidFill>
                  <a:prstClr val="black"/>
                </a:solidFill>
                <a:latin typeface="Cambria" panose="02040503050406030204" pitchFamily="18" charset="0"/>
                <a:ea typeface="Cambria" panose="02040503050406030204" pitchFamily="18" charset="0"/>
              </a:rPr>
              <a:t>Zyrtari i Prokurimit do të shpallë rezultatet</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e të gjitha propozimeve teknike dhe pastaj do të hap propozimet financiare dhe do të lexoj çmimet.</a:t>
            </a:r>
            <a:endParaRPr lang="en-US" sz="2400" dirty="0">
              <a:solidFill>
                <a:prstClr val="black"/>
              </a:solidFill>
              <a:latin typeface="Cambria" panose="02040503050406030204" pitchFamily="18" charset="0"/>
              <a:ea typeface="Cambria" panose="02040503050406030204" pitchFamily="18" charset="0"/>
            </a:endParaRPr>
          </a:p>
          <a:p>
            <a:pPr marL="0" indent="0">
              <a:buNone/>
              <a:defRPr/>
            </a:pPr>
            <a:endParaRPr lang="sq-AL" sz="2400" dirty="0">
              <a:solidFill>
                <a:prstClr val="black"/>
              </a:solidFill>
              <a:latin typeface="Cambria" panose="02040503050406030204" pitchFamily="18" charset="0"/>
              <a:ea typeface="Cambria" panose="02040503050406030204" pitchFamily="18" charset="0"/>
            </a:endParaRPr>
          </a:p>
          <a:p>
            <a:pPr marL="0" indent="0">
              <a:buNone/>
              <a:defRPr/>
            </a:pPr>
            <a:r>
              <a:rPr lang="sq-AL" sz="2400" dirty="0">
                <a:solidFill>
                  <a:prstClr val="black"/>
                </a:solidFill>
                <a:latin typeface="Cambria" panose="02040503050406030204" pitchFamily="18" charset="0"/>
                <a:ea typeface="Cambria" panose="02040503050406030204" pitchFamily="18" charset="0"/>
              </a:rPr>
              <a:t>Autoriteti Kontraktues do të vlerësojë dhe krahasojë propozimet e kombinuara teknike</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dhe financiare për të përcaktuar ofertën më të mirë të vlerësuar dhe do të jep kontratën.</a:t>
            </a:r>
          </a:p>
          <a:p>
            <a:pPr marL="0" indent="0">
              <a:buNone/>
              <a:defRPr/>
            </a:pPr>
            <a:endParaRPr lang="sq-AL" sz="2400" dirty="0">
              <a:latin typeface="Cambria" panose="02040503050406030204" pitchFamily="18" charset="0"/>
              <a:ea typeface="Cambria" panose="02040503050406030204" pitchFamily="18" charset="0"/>
            </a:endParaRPr>
          </a:p>
          <a:p>
            <a:pPr>
              <a:defRPr/>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971800" y="6356351"/>
            <a:ext cx="4572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857840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990601"/>
            <a:ext cx="11984182" cy="5262979"/>
          </a:xfrm>
          <a:prstGeom prst="rect">
            <a:avLst/>
          </a:prstGeom>
        </p:spPr>
        <p:txBody>
          <a:bodyPr wrap="square">
            <a:spAutoFit/>
          </a:bodyPr>
          <a:lstStyle/>
          <a:p>
            <a:r>
              <a:rPr lang="sq-AL" sz="2400" b="1" dirty="0">
                <a:latin typeface="Cambria" panose="02040503050406030204" pitchFamily="18" charset="0"/>
                <a:ea typeface="Cambria" panose="02040503050406030204" pitchFamily="18" charset="0"/>
              </a:rPr>
              <a:t>Neni 4  </a:t>
            </a:r>
            <a:r>
              <a:rPr lang="sq-AL" sz="2400" b="1" dirty="0" err="1">
                <a:latin typeface="Cambria" panose="02040503050406030204" pitchFamily="18" charset="0"/>
                <a:ea typeface="Cambria" panose="02040503050406030204" pitchFamily="18" charset="0"/>
              </a:rPr>
              <a:t>Perkufizimet</a:t>
            </a:r>
            <a:r>
              <a:rPr lang="sq-AL" sz="2400" b="1" dirty="0">
                <a:latin typeface="Cambria" panose="02040503050406030204" pitchFamily="18" charset="0"/>
                <a:ea typeface="Cambria" panose="02040503050406030204" pitchFamily="18" charset="0"/>
              </a:rPr>
              <a:t> / paragrafi 1.35 - </a:t>
            </a:r>
            <a:r>
              <a:rPr lang="en-US" sz="2400" b="1" dirty="0" err="1">
                <a:latin typeface="Cambria" panose="02040503050406030204" pitchFamily="18" charset="0"/>
                <a:ea typeface="Cambria" panose="02040503050406030204" pitchFamily="18" charset="0"/>
              </a:rPr>
              <a:t>Procedura</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negociuar</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lejon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këshillohet</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zgjedhur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negociuar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njërin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prej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smtClean="0">
                <a:latin typeface="Cambria" panose="02040503050406030204" pitchFamily="18" charset="0"/>
                <a:ea typeface="Cambria" panose="02040503050406030204" pitchFamily="18" charset="0"/>
              </a:rPr>
              <a:t>.</a:t>
            </a:r>
          </a:p>
          <a:p>
            <a:r>
              <a:rPr lang="en-US" sz="2400" dirty="0">
                <a:latin typeface="Cambria" panose="02040503050406030204" pitchFamily="18" charset="0"/>
                <a:ea typeface="Cambria" panose="02040503050406030204" pitchFamily="18" charset="0"/>
              </a:rPr>
              <a:t/>
            </a:r>
            <a:br>
              <a:rPr lang="en-US" sz="2400" dirty="0">
                <a:latin typeface="Cambria" panose="02040503050406030204" pitchFamily="18" charset="0"/>
                <a:ea typeface="Cambria" panose="02040503050406030204" pitchFamily="18" charset="0"/>
              </a:rPr>
            </a:br>
            <a:r>
              <a:rPr lang="sq-AL" sz="2400" b="1" dirty="0">
                <a:latin typeface="Cambria" panose="02040503050406030204" pitchFamily="18" charset="0"/>
                <a:ea typeface="Cambria" panose="02040503050406030204" pitchFamily="18" charset="0"/>
              </a:rPr>
              <a:t>Neni 4  </a:t>
            </a:r>
            <a:r>
              <a:rPr lang="sq-AL" sz="2400" b="1" dirty="0" err="1">
                <a:latin typeface="Cambria" panose="02040503050406030204" pitchFamily="18" charset="0"/>
                <a:ea typeface="Cambria" panose="02040503050406030204" pitchFamily="18" charset="0"/>
              </a:rPr>
              <a:t>Perkufizimet</a:t>
            </a:r>
            <a:r>
              <a:rPr lang="sq-AL" sz="2400" b="1" dirty="0">
                <a:latin typeface="Cambria" panose="02040503050406030204" pitchFamily="18" charset="0"/>
                <a:ea typeface="Cambria" panose="02040503050406030204" pitchFamily="18" charset="0"/>
              </a:rPr>
              <a:t> / </a:t>
            </a:r>
            <a:r>
              <a:rPr lang="en-US" sz="2400" b="1" dirty="0" err="1">
                <a:latin typeface="Cambria" panose="02040503050406030204" pitchFamily="18" charset="0"/>
                <a:ea typeface="Cambria" panose="02040503050406030204" pitchFamily="18" charset="0"/>
              </a:rPr>
              <a:t>Kandidat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duke u </a:t>
            </a:r>
            <a:r>
              <a:rPr lang="en-US" sz="2400" dirty="0" err="1">
                <a:latin typeface="Cambria" panose="02040503050406030204" pitchFamily="18" charset="0"/>
                <a:ea typeface="Cambria" panose="02040503050406030204" pitchFamily="18" charset="0"/>
              </a:rPr>
              <a:t>ushtruar</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konkuruese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negociata</a:t>
            </a:r>
            <a:r>
              <a:rPr lang="en-US" sz="2400" dirty="0" smtClean="0">
                <a:latin typeface="Cambria" panose="02040503050406030204" pitchFamily="18" charset="0"/>
                <a:ea typeface="Cambria" panose="02040503050406030204" pitchFamily="18" charset="0"/>
              </a:rPr>
              <a:t>.</a:t>
            </a:r>
          </a:p>
          <a:p>
            <a:r>
              <a:rPr lang="en-US" sz="2400" dirty="0">
                <a:latin typeface="Cambria" panose="02040503050406030204" pitchFamily="18" charset="0"/>
                <a:ea typeface="Cambria" panose="02040503050406030204" pitchFamily="18" charset="0"/>
              </a:rPr>
              <a:t/>
            </a:r>
            <a:br>
              <a:rPr lang="en-US" sz="2400" dirty="0">
                <a:latin typeface="Cambria" panose="02040503050406030204" pitchFamily="18" charset="0"/>
                <a:ea typeface="Cambria" panose="02040503050406030204" pitchFamily="18" charset="0"/>
              </a:rPr>
            </a:br>
            <a:r>
              <a:rPr lang="sq-AL" sz="2400" b="1" dirty="0">
                <a:latin typeface="Cambria" panose="02040503050406030204" pitchFamily="18" charset="0"/>
                <a:ea typeface="Cambria" panose="02040503050406030204" pitchFamily="18" charset="0"/>
              </a:rPr>
              <a:t>Procedura konkurruese me negociata </a:t>
            </a:r>
            <a:r>
              <a:rPr lang="sq-AL" sz="2400" dirty="0">
                <a:latin typeface="Cambria" panose="02040503050406030204" pitchFamily="18" charset="0"/>
                <a:ea typeface="Cambria" panose="02040503050406030204" pitchFamily="18" charset="0"/>
              </a:rPr>
              <a:t>është një procedurë e veçantë me shumë faza që përfshin konsultimet e autoritetit kontraktues me Operatorët e kualifikuar ekonomik për të negociuar termat e kontratës me të cilën do të sigurohen furnizimet/shërbimet/punët</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1524000" y="1"/>
            <a:ext cx="9144000" cy="710182"/>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en-GB" sz="3600" b="1" kern="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524000" y="186962"/>
            <a:ext cx="9144000" cy="523220"/>
          </a:xfrm>
          <a:prstGeom prst="rect">
            <a:avLst/>
          </a:prstGeom>
        </p:spPr>
        <p:txBody>
          <a:bodyPr wrap="square">
            <a:spAutoFit/>
          </a:bodyPr>
          <a:lstStyle/>
          <a:p>
            <a:pPr algn="ctr"/>
            <a:r>
              <a:rPr lang="sq-AL" sz="2800" b="1" dirty="0">
                <a:solidFill>
                  <a:srgbClr val="0070C0"/>
                </a:solidFill>
                <a:latin typeface="Cambria" panose="02040503050406030204" pitchFamily="18" charset="0"/>
                <a:ea typeface="Cambria" panose="02040503050406030204" pitchFamily="18" charset="0"/>
              </a:rPr>
              <a:t>Çka është procedura e negociuar</a:t>
            </a:r>
            <a:r>
              <a:rPr lang="en-US" sz="2800" b="1" dirty="0">
                <a:solidFill>
                  <a:srgbClr val="0070C0"/>
                </a:solidFill>
                <a:latin typeface="Cambria" panose="02040503050406030204" pitchFamily="18" charset="0"/>
                <a:ea typeface="Cambria" panose="02040503050406030204" pitchFamily="18" charset="0"/>
              </a:rPr>
              <a:t>?</a:t>
            </a:r>
            <a:endParaRPr lang="sq-AL" sz="2800" b="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79089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6477001"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a:solidFill>
                  <a:schemeClr val="bg1"/>
                </a:solidFill>
              </a:rPr>
              <a:t>Shkurt, 2016</a:t>
            </a:r>
          </a:p>
        </p:txBody>
      </p:sp>
      <p:sp>
        <p:nvSpPr>
          <p:cNvPr id="9" name="Rectangle 12"/>
          <p:cNvSpPr>
            <a:spLocks noChangeArrowheads="1"/>
          </p:cNvSpPr>
          <p:nvPr/>
        </p:nvSpPr>
        <p:spPr bwMode="auto">
          <a:xfrm>
            <a:off x="4366856" y="2492376"/>
            <a:ext cx="492634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a:solidFill>
                  <a:srgbClr val="FFFFFF"/>
                </a:solidFill>
              </a:rPr>
              <a:t>Prokurimi</a:t>
            </a:r>
            <a:r>
              <a:rPr lang="sq-AL" altLang="en-US" sz="3200" b="1" dirty="0">
                <a:solidFill>
                  <a:srgbClr val="FFFFFF"/>
                </a:solidFill>
              </a:rPr>
              <a:t> i SHERBIMEVE</a:t>
            </a:r>
          </a:p>
        </p:txBody>
      </p:sp>
      <p:sp>
        <p:nvSpPr>
          <p:cNvPr id="2" name="Rectangle 1"/>
          <p:cNvSpPr/>
          <p:nvPr/>
        </p:nvSpPr>
        <p:spPr>
          <a:xfrm>
            <a:off x="1676400" y="2276954"/>
            <a:ext cx="8991600" cy="2445670"/>
          </a:xfrm>
          <a:prstGeom prst="rect">
            <a:avLst/>
          </a:prstGeom>
        </p:spPr>
        <p:txBody>
          <a:bodyPr wrap="square">
            <a:spAutoFit/>
          </a:bodyPr>
          <a:lstStyle/>
          <a:p>
            <a:pPr algn="ctr">
              <a:lnSpc>
                <a:spcPct val="115000"/>
              </a:lnSpc>
              <a:spcBef>
                <a:spcPts val="1200"/>
              </a:spcBef>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spcBef>
                <a:spcPts val="1200"/>
              </a:spcBef>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spcBef>
                <a:spcPts val="1200"/>
              </a:spcBef>
            </a:pPr>
            <a:r>
              <a:rPr lang="en-US" b="1" dirty="0">
                <a:latin typeface="Garamond" panose="02020404030301010803"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524000" y="1519451"/>
            <a:ext cx="9144000" cy="3610219"/>
          </a:xfrm>
          <a:prstGeom prst="rect">
            <a:avLst/>
          </a:prstGeom>
        </p:spPr>
        <p:txBody>
          <a:bodyPr wrap="square">
            <a:spAutoFit/>
          </a:bodyPr>
          <a:lstStyle/>
          <a:p>
            <a:pPr algn="ctr">
              <a:lnSpc>
                <a:spcPct val="115000"/>
              </a:lnSpc>
              <a:spcBef>
                <a:spcPts val="1200"/>
              </a:spcBef>
            </a:pP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a:t>
            </a:r>
            <a:r>
              <a:rPr lang="sq-AL"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rocedura</a:t>
            </a:r>
            <a:r>
              <a:rPr lang="sq-AL"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e negociuar pa publikim  të njoftimit për kontratë </a:t>
            </a:r>
          </a:p>
          <a:p>
            <a:pPr algn="ctr">
              <a:lnSpc>
                <a:spcPct val="115000"/>
              </a:lnSpc>
              <a:spcBef>
                <a:spcPts val="1200"/>
              </a:spcBef>
            </a:pP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Moduli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pestë</a:t>
            </a:r>
            <a:r>
              <a:rPr lang="en-US" sz="2000" b="1" dirty="0">
                <a:solidFill>
                  <a:srgbClr val="002060"/>
                </a:solidFill>
                <a:latin typeface="Cambria" panose="02040503050406030204" pitchFamily="18" charset="0"/>
                <a:ea typeface="Cambria" panose="02040503050406030204" pitchFamily="18" charset="0"/>
              </a:rPr>
              <a:t>/202</a:t>
            </a:r>
            <a:r>
              <a:rPr lang="sq-AL" sz="2000" b="1" dirty="0">
                <a:solidFill>
                  <a:srgbClr val="002060"/>
                </a:solidFill>
                <a:latin typeface="Cambria" panose="02040503050406030204" pitchFamily="18" charset="0"/>
                <a:ea typeface="Cambria" panose="02040503050406030204" pitchFamily="18" charset="0"/>
              </a:rPr>
              <a:t>4</a:t>
            </a:r>
          </a:p>
          <a:p>
            <a:pPr algn="ctr">
              <a:lnSpc>
                <a:spcPct val="115000"/>
              </a:lnSpc>
              <a:spcBef>
                <a:spcPts val="1200"/>
              </a:spcBef>
            </a:pP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0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pPr>
            <a:endParaRPr lang="sq-AL" sz="2800" b="1" dirty="0">
              <a:solidFill>
                <a:schemeClr val="accent2">
                  <a:lumMod val="50000"/>
                </a:schemeClr>
              </a:solidFill>
              <a:latin typeface="Cambria" panose="02040503050406030204" pitchFamily="18" charset="0"/>
              <a:ea typeface="Cambria" panose="02040503050406030204" pitchFamily="18" charset="0"/>
            </a:endParaRPr>
          </a:p>
          <a:p>
            <a:pPr algn="ctr">
              <a:lnSpc>
                <a:spcPct val="115000"/>
              </a:lnSpc>
              <a:spcBef>
                <a:spcPts val="1200"/>
              </a:spcBef>
            </a:pPr>
            <a:endParaRPr lang="sq-AL" sz="3200" b="1" dirty="0">
              <a:solidFill>
                <a:schemeClr val="accent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716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Qëllimi</a:t>
            </a:r>
            <a:br>
              <a:rPr lang="sq-AL" sz="2800" b="1"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1600201"/>
            <a:ext cx="9144000" cy="4525963"/>
          </a:xfrm>
        </p:spPr>
        <p:txBody>
          <a:bodyPr/>
          <a:lstStyle/>
          <a:p>
            <a:pPr>
              <a:defRPr/>
            </a:pPr>
            <a:r>
              <a:rPr lang="sq-AL" sz="2400" dirty="0">
                <a:latin typeface="Cambria" panose="02040503050406030204" pitchFamily="18" charset="0"/>
                <a:ea typeface="Cambria" panose="02040503050406030204" pitchFamily="18" charset="0"/>
              </a:rPr>
              <a:t>Qëllim i</a:t>
            </a:r>
            <a:r>
              <a:rPr lang="sq-AL" altLang="sq-AL" sz="2400" dirty="0">
                <a:latin typeface="Cambria" panose="02040503050406030204" pitchFamily="18" charset="0"/>
                <a:ea typeface="Cambria" panose="02040503050406030204" pitchFamily="18" charset="0"/>
              </a:rPr>
              <a:t> këtij moduli  është që pjesëmarrësit të familjarizohen me procedurën e negociuar pa publikim  dhe të dinë</a:t>
            </a:r>
            <a:r>
              <a:rPr lang="en-US" alt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cs typeface="Arial" pitchFamily="34"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mund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përdorim </a:t>
            </a:r>
            <a:r>
              <a:rPr lang="sq-AL" sz="2400" dirty="0" err="1">
                <a:latin typeface="Cambria" panose="02040503050406030204" pitchFamily="18" charset="0"/>
                <a:ea typeface="Cambria" panose="02040503050406030204" pitchFamily="18" charset="0"/>
              </a:rPr>
              <a:t>procedurenë</a:t>
            </a:r>
            <a:r>
              <a:rPr lang="sq-AL" sz="2400" dirty="0">
                <a:latin typeface="Cambria" panose="02040503050406030204" pitchFamily="18" charset="0"/>
                <a:ea typeface="Cambria" panose="02040503050406030204" pitchFamily="18" charset="0"/>
              </a:rPr>
              <a:t> e negociuar pa publikim. </a:t>
            </a: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Si funksionon kjo në praktikë.</a:t>
            </a:r>
          </a:p>
          <a:p>
            <a:pPr marL="579437">
              <a:buFont typeface="Wingdings" panose="05000000000000000000" pitchFamily="2" charset="2"/>
              <a:buChar char="§"/>
            </a:pPr>
            <a:r>
              <a:rPr lang="sq-AL" sz="2400" dirty="0">
                <a:latin typeface="Cambria" panose="02040503050406030204" pitchFamily="18" charset="0"/>
                <a:ea typeface="Cambria" panose="02040503050406030204" pitchFamily="18" charset="0"/>
              </a:rPr>
              <a:t>Rastet të cilat e arsyetojnë përdorimin e procedurave të negociuara</a:t>
            </a:r>
            <a:r>
              <a:rPr lang="en-US" sz="2400" dirty="0">
                <a:latin typeface="Cambria" panose="02040503050406030204" pitchFamily="18" charset="0"/>
                <a:ea typeface="Cambria" panose="02040503050406030204" pitchFamily="18" charset="0"/>
              </a:rPr>
              <a:t> pa </a:t>
            </a:r>
            <a:r>
              <a:rPr lang="en-US" sz="2400" dirty="0" err="1">
                <a:latin typeface="Cambria" panose="02040503050406030204" pitchFamily="18" charset="0"/>
                <a:ea typeface="Cambria" panose="02040503050406030204" pitchFamily="18" charset="0"/>
              </a:rPr>
              <a:t>publikim</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Teknikat për te evituar varësin nga një operator i vetëm dhe te përdorimit te procedurave te negociuara </a:t>
            </a:r>
            <a:r>
              <a:rPr lang="en-US" sz="2400" dirty="0">
                <a:latin typeface="Cambria" panose="02040503050406030204" pitchFamily="18" charset="0"/>
                <a:ea typeface="Cambria" panose="02040503050406030204" pitchFamily="18" charset="0"/>
              </a:rPr>
              <a:t>pa </a:t>
            </a:r>
            <a:r>
              <a:rPr lang="en-US" sz="2400" dirty="0" err="1">
                <a:latin typeface="Cambria" panose="02040503050406030204" pitchFamily="18" charset="0"/>
                <a:ea typeface="Cambria" panose="02040503050406030204" pitchFamily="18" charset="0"/>
              </a:rPr>
              <a:t>publikim</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lgn="just"/>
            <a:endParaRPr lang="en-US" dirty="0">
              <a:solidFill>
                <a:srgbClr val="FF0000"/>
              </a:solidFill>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a:xfrm>
            <a:off x="3581400" y="6356351"/>
            <a:ext cx="3962400" cy="365125"/>
          </a:xfrm>
        </p:spPr>
        <p:txBody>
          <a:bodyPr/>
          <a:lstStyle/>
          <a:p>
            <a:r>
              <a:rPr lang="en-US" dirty="0" err="1" smtClean="0"/>
              <a:t>Departamenti</a:t>
            </a:r>
            <a:r>
              <a:rPr lang="en-US" dirty="0" smtClean="0"/>
              <a:t> per Trajnime /KRPP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41</a:t>
            </a:fld>
            <a:endParaRPr lang="en-US"/>
          </a:p>
        </p:txBody>
      </p:sp>
    </p:spTree>
    <p:extLst>
      <p:ext uri="{BB962C8B-B14F-4D97-AF65-F5344CB8AC3E}">
        <p14:creationId xmlns:p14="http://schemas.microsoft.com/office/powerpoint/2010/main" val="4165464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1600200"/>
            <a:ext cx="8610600" cy="4093428"/>
          </a:xfrm>
          <a:prstGeom prst="rect">
            <a:avLst/>
          </a:prstGeom>
        </p:spPr>
        <p:txBody>
          <a:bodyPr wrap="square">
            <a:spAutoFit/>
          </a:bodyPr>
          <a:lstStyle/>
          <a:p>
            <a:r>
              <a:rPr lang="sq-AL" sz="2600" dirty="0">
                <a:latin typeface="Cambria" panose="02040503050406030204" pitchFamily="18" charset="0"/>
                <a:ea typeface="Cambria" panose="02040503050406030204" pitchFamily="18" charset="0"/>
              </a:rPr>
              <a:t>Sipas Direktivës 20</a:t>
            </a:r>
            <a:r>
              <a:rPr lang="en-US" sz="2600" dirty="0">
                <a:latin typeface="Cambria" panose="02040503050406030204" pitchFamily="18" charset="0"/>
                <a:ea typeface="Cambria" panose="02040503050406030204" pitchFamily="18" charset="0"/>
              </a:rPr>
              <a:t>14</a:t>
            </a:r>
            <a:r>
              <a:rPr lang="sq-AL" sz="2600" dirty="0">
                <a:latin typeface="Cambria" panose="02040503050406030204" pitchFamily="18" charset="0"/>
                <a:ea typeface="Cambria" panose="02040503050406030204" pitchFamily="18" charset="0"/>
              </a:rPr>
              <a:t>/</a:t>
            </a:r>
            <a:r>
              <a:rPr lang="en-US" sz="2600" dirty="0">
                <a:latin typeface="Cambria" panose="02040503050406030204" pitchFamily="18" charset="0"/>
                <a:ea typeface="Cambria" panose="02040503050406030204" pitchFamily="18" charset="0"/>
              </a:rPr>
              <a:t>24/EC</a:t>
            </a:r>
            <a:r>
              <a:rPr lang="sq-AL" sz="2600" dirty="0">
                <a:latin typeface="Cambria" panose="02040503050406030204" pitchFamily="18" charset="0"/>
                <a:ea typeface="Cambria" panose="02040503050406030204" pitchFamily="18" charset="0"/>
              </a:rPr>
              <a:t> (definicioni)</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pPr algn="just"/>
            <a:r>
              <a:rPr lang="sq-AL" sz="2600" dirty="0">
                <a:latin typeface="Cambria" panose="02040503050406030204" pitchFamily="18" charset="0"/>
                <a:ea typeface="Cambria" panose="02040503050406030204" pitchFamily="18" charset="0"/>
              </a:rPr>
              <a:t>“</a:t>
            </a:r>
            <a:r>
              <a:rPr lang="en-US" sz="2600" dirty="0">
                <a:latin typeface="Cambria" panose="02040503050406030204" pitchFamily="18" charset="0"/>
                <a:ea typeface="Cambria" panose="02040503050406030204" pitchFamily="18" charset="0"/>
              </a:rPr>
              <a:t>E</a:t>
            </a:r>
            <a:r>
              <a:rPr lang="sq-AL" sz="2600" dirty="0" err="1">
                <a:latin typeface="Cambria" panose="02040503050406030204" pitchFamily="18" charset="0"/>
                <a:ea typeface="Cambria" panose="02040503050406030204" pitchFamily="18" charset="0"/>
              </a:rPr>
              <a:t>shtë</a:t>
            </a:r>
            <a:r>
              <a:rPr lang="sq-AL" sz="2600" dirty="0">
                <a:latin typeface="Cambria" panose="02040503050406030204" pitchFamily="18" charset="0"/>
                <a:ea typeface="Cambria" panose="02040503050406030204" pitchFamily="18" charset="0"/>
              </a:rPr>
              <a:t> </a:t>
            </a:r>
            <a:r>
              <a:rPr lang="sq-AL" sz="2600" dirty="0" err="1">
                <a:latin typeface="Cambria" panose="02040503050406030204" pitchFamily="18" charset="0"/>
                <a:ea typeface="Cambria" panose="02040503050406030204" pitchFamily="18" charset="0"/>
              </a:rPr>
              <a:t>procedur</a:t>
            </a:r>
            <a:r>
              <a:rPr lang="en-US" sz="2600" dirty="0">
                <a:latin typeface="Cambria" panose="02040503050406030204" pitchFamily="18" charset="0"/>
                <a:ea typeface="Cambria" panose="02040503050406030204" pitchFamily="18" charset="0"/>
              </a:rPr>
              <a:t>ë</a:t>
            </a:r>
            <a:r>
              <a:rPr lang="sq-AL" sz="2600" dirty="0">
                <a:latin typeface="Cambria" panose="02040503050406030204" pitchFamily="18" charset="0"/>
                <a:ea typeface="Cambria" panose="02040503050406030204" pitchFamily="18" charset="0"/>
              </a:rPr>
              <a:t>, përmes së cilës Autoritetet Kontraktuese konsultojnë operatorët ekonomike sipas zgjidhjes se tyre dhe negociojnë kushtet e kontratës me një ose më shumë prej tyre.“</a:t>
            </a:r>
            <a:endParaRPr lang="en-US" sz="2600" dirty="0">
              <a:latin typeface="Cambria" panose="02040503050406030204" pitchFamily="18" charset="0"/>
              <a:ea typeface="Cambria" panose="02040503050406030204" pitchFamily="18" charset="0"/>
            </a:endParaRPr>
          </a:p>
          <a:p>
            <a:pPr algn="just"/>
            <a:endParaRPr lang="sq-AL" sz="2600" dirty="0">
              <a:latin typeface="Cambria" panose="02040503050406030204" pitchFamily="18" charset="0"/>
              <a:ea typeface="Cambria" panose="02040503050406030204" pitchFamily="18" charset="0"/>
            </a:endParaRPr>
          </a:p>
          <a:p>
            <a:pPr algn="just"/>
            <a:r>
              <a:rPr lang="sq-AL" sz="2600" dirty="0">
                <a:latin typeface="Cambria" panose="02040503050406030204" pitchFamily="18" charset="0"/>
                <a:ea typeface="Cambria" panose="02040503050406030204" pitchFamily="18" charset="0"/>
              </a:rPr>
              <a:t>Autoritetet Kontraktuese do te negociojnë me ofertuesit tenderët e dorëzuar nga ana e tyre në mënyrë që të përshtatin ato me kërkesat e përcaktuara në dokumentet e tenderit dhe dokumentet shtesë, nëse ka.</a:t>
            </a: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en-GB" sz="3600" b="1" kern="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966878" y="298133"/>
            <a:ext cx="8071644" cy="523220"/>
          </a:xfrm>
          <a:prstGeom prst="rect">
            <a:avLst/>
          </a:prstGeom>
        </p:spPr>
        <p:txBody>
          <a:bodyPr wrap="square">
            <a:spAutoFit/>
          </a:bodyPr>
          <a:lstStyle/>
          <a:p>
            <a:pPr algn="ctr"/>
            <a:r>
              <a:rPr lang="sq-AL" sz="2800" b="1" dirty="0">
                <a:solidFill>
                  <a:srgbClr val="002060"/>
                </a:solidFill>
                <a:latin typeface="Cambria" panose="02040503050406030204" pitchFamily="18" charset="0"/>
                <a:ea typeface="Cambria" panose="02040503050406030204" pitchFamily="18" charset="0"/>
              </a:rPr>
              <a:t>Çka është procedura e negociuar</a:t>
            </a:r>
            <a:r>
              <a:rPr lang="en-US" sz="2800" b="1" dirty="0">
                <a:solidFill>
                  <a:srgbClr val="002060"/>
                </a:solidFill>
                <a:latin typeface="Cambria" panose="02040503050406030204" pitchFamily="18" charset="0"/>
                <a:ea typeface="Cambria" panose="02040503050406030204" pitchFamily="18" charset="0"/>
              </a:rPr>
              <a:t>?</a:t>
            </a:r>
            <a:endParaRPr lang="sq-AL" sz="2800" b="1" dirty="0">
              <a:solidFill>
                <a:srgbClr val="002060"/>
              </a:solidFill>
              <a:latin typeface="Cambria" panose="02040503050406030204" pitchFamily="18" charset="0"/>
              <a:ea typeface="Cambria" panose="02040503050406030204" pitchFamily="18" charset="0"/>
            </a:endParaRPr>
          </a:p>
        </p:txBody>
      </p:sp>
      <p:sp>
        <p:nvSpPr>
          <p:cNvPr id="5" name="Slide Number Placeholder 4">
            <a:extLst>
              <a:ext uri="{FF2B5EF4-FFF2-40B4-BE49-F238E27FC236}">
                <a16:creationId xmlns:a16="http://schemas.microsoft.com/office/drawing/2014/main" id="{263B9F28-1D4D-4039-9DFC-C2897C104D4F}"/>
              </a:ext>
            </a:extLst>
          </p:cNvPr>
          <p:cNvSpPr>
            <a:spLocks noGrp="1"/>
          </p:cNvSpPr>
          <p:nvPr>
            <p:ph type="sldNum" sz="quarter" idx="10"/>
          </p:nvPr>
        </p:nvSpPr>
        <p:spPr/>
        <p:txBody>
          <a:bodyPr/>
          <a:lstStyle/>
          <a:p>
            <a:pPr>
              <a:defRPr/>
            </a:pPr>
            <a:fld id="{D58AAF7F-1AF5-46B5-BDE5-79B0A3A8A385}" type="slidenum">
              <a:rPr lang="el-GR" altLang="en-US" smtClean="0"/>
              <a:pPr>
                <a:defRPr/>
              </a:pPr>
              <a:t>42</a:t>
            </a:fld>
            <a:endParaRPr lang="el-GR" altLang="en-US"/>
          </a:p>
        </p:txBody>
      </p:sp>
    </p:spTree>
    <p:extLst>
      <p:ext uri="{BB962C8B-B14F-4D97-AF65-F5344CB8AC3E}">
        <p14:creationId xmlns:p14="http://schemas.microsoft.com/office/powerpoint/2010/main" val="26232291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371600"/>
            <a:ext cx="9144000" cy="4154984"/>
          </a:xfrm>
          <a:prstGeom prst="rect">
            <a:avLst/>
          </a:prstGeom>
        </p:spPr>
        <p:txBody>
          <a:bodyPr wrap="square">
            <a:spAutoFit/>
          </a:bodyPr>
          <a:lstStyle/>
          <a:p>
            <a:pPr marL="342900" indent="-342900" algn="just">
              <a:buFont typeface="Wingdings" panose="05000000000000000000" pitchFamily="2" charset="2"/>
              <a:buChar char="§"/>
            </a:pPr>
            <a:r>
              <a:rPr lang="sq-AL" sz="2400" dirty="0"/>
              <a:t>  </a:t>
            </a:r>
            <a:r>
              <a:rPr lang="sq-AL" sz="2400" dirty="0">
                <a:latin typeface="Cambria" panose="02040503050406030204" pitchFamily="18" charset="0"/>
                <a:ea typeface="Cambria" panose="02040503050406030204" pitchFamily="18" charset="0"/>
              </a:rPr>
              <a:t>Është një procedurë specifike dhe mund të aplikohet vetëm në raste të kufizuara të përcaktuara me ligj. </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Autoritetet Kontraktuese negociojnë kushtet e kontratës me tenderuesit-OE.</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Ftojnë kandidatët me qëllim të dhënies së kontratës për punë,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furnizime ose për shërbime</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Diskutojnë dhe negociojnë me kandidatët të cilët i janë përgjigjur ftesës, kushtet e kontratës të përcaktuara në ftesën përkatëse.</a:t>
            </a: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130287" y="304800"/>
            <a:ext cx="7772400" cy="523220"/>
          </a:xfrm>
          <a:prstGeom prst="rect">
            <a:avLst/>
          </a:prstGeom>
        </p:spPr>
        <p:txBody>
          <a:bodyPr wrap="square">
            <a:spAutoFit/>
          </a:bodyPr>
          <a:lstStyle/>
          <a:p>
            <a:pPr algn="ctr"/>
            <a:r>
              <a:rPr lang="sq-AL" sz="2800" b="1" dirty="0">
                <a:solidFill>
                  <a:srgbClr val="002060"/>
                </a:solidFill>
                <a:latin typeface="Cambria" panose="02040503050406030204" pitchFamily="18" charset="0"/>
                <a:ea typeface="Cambria" panose="02040503050406030204" pitchFamily="18" charset="0"/>
              </a:rPr>
              <a:t>Karakteristikat dhe opsionet</a:t>
            </a:r>
            <a:endParaRPr lang="sq-AL" sz="2800" b="1" i="1" dirty="0">
              <a:solidFill>
                <a:srgbClr val="002060"/>
              </a:solidFill>
              <a:latin typeface="Cambria" panose="02040503050406030204" pitchFamily="18" charset="0"/>
              <a:ea typeface="Cambria" panose="02040503050406030204" pitchFamily="18" charset="0"/>
            </a:endParaRPr>
          </a:p>
        </p:txBody>
      </p:sp>
      <p:sp>
        <p:nvSpPr>
          <p:cNvPr id="5" name="Slide Number Placeholder 4">
            <a:extLst>
              <a:ext uri="{FF2B5EF4-FFF2-40B4-BE49-F238E27FC236}">
                <a16:creationId xmlns:a16="http://schemas.microsoft.com/office/drawing/2014/main" id="{ADA1C746-71CA-4C27-ADC3-318FF9C67C19}"/>
              </a:ext>
            </a:extLst>
          </p:cNvPr>
          <p:cNvSpPr>
            <a:spLocks noGrp="1"/>
          </p:cNvSpPr>
          <p:nvPr>
            <p:ph type="sldNum" sz="quarter" idx="10"/>
          </p:nvPr>
        </p:nvSpPr>
        <p:spPr/>
        <p:txBody>
          <a:bodyPr/>
          <a:lstStyle/>
          <a:p>
            <a:pPr>
              <a:defRPr/>
            </a:pPr>
            <a:fld id="{D58AAF7F-1AF5-46B5-BDE5-79B0A3A8A385}" type="slidenum">
              <a:rPr lang="el-GR" altLang="en-US" smtClean="0"/>
              <a:pPr>
                <a:defRPr/>
              </a:pPr>
              <a:t>43</a:t>
            </a:fld>
            <a:endParaRPr lang="el-GR" altLang="en-US"/>
          </a:p>
        </p:txBody>
      </p:sp>
    </p:spTree>
    <p:extLst>
      <p:ext uri="{BB962C8B-B14F-4D97-AF65-F5344CB8AC3E}">
        <p14:creationId xmlns:p14="http://schemas.microsoft.com/office/powerpoint/2010/main" val="883624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600200"/>
            <a:ext cx="8610600" cy="5257800"/>
          </a:xfrm>
        </p:spPr>
        <p:txBody>
          <a:bodyPr/>
          <a:lstStyle/>
          <a:p>
            <a:pPr algn="just">
              <a:buFont typeface="Wingdings" panose="05000000000000000000" pitchFamily="2" charset="2"/>
              <a:buChar char="q"/>
            </a:pPr>
            <a:r>
              <a:rPr lang="sq-AL" sz="2000" u="sng" dirty="0">
                <a:latin typeface="Cambria" panose="02040503050406030204" pitchFamily="18" charset="0"/>
                <a:ea typeface="Cambria" panose="02040503050406030204" pitchFamily="18" charset="0"/>
              </a:rPr>
              <a:t>Historiku i Procedurës </a:t>
            </a:r>
            <a:r>
              <a:rPr lang="sq-AL" sz="2000" dirty="0">
                <a:latin typeface="Cambria" panose="02040503050406030204" pitchFamily="18" charset="0"/>
                <a:ea typeface="Cambria" panose="02040503050406030204" pitchFamily="18" charset="0"/>
              </a:rPr>
              <a:t>;</a:t>
            </a:r>
            <a:endParaRPr lang="sq-AL" sz="2000" u="sng" dirty="0">
              <a:solidFill>
                <a:srgbClr val="FF0000"/>
              </a:solidFill>
              <a:latin typeface="Cambria" panose="02040503050406030204" pitchFamily="18" charset="0"/>
              <a:ea typeface="Cambria" panose="02040503050406030204" pitchFamily="18" charset="0"/>
            </a:endParaRPr>
          </a:p>
          <a:p>
            <a:pPr marL="630238"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Ne aspektin e zhvillimit historik kjo procedure nuk ka pësuar ndryshime të mëdha. </a:t>
            </a:r>
          </a:p>
          <a:p>
            <a:pPr marL="630238"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Përveç aspektit te aprovimit</a:t>
            </a:r>
          </a:p>
          <a:p>
            <a:pPr marL="630238" indent="-393700" algn="just">
              <a:buFont typeface="Wingdings" panose="05000000000000000000" pitchFamily="2" charset="2"/>
              <a:buChar char="§"/>
            </a:pPr>
            <a:r>
              <a:rPr lang="en-US" sz="2000" dirty="0">
                <a:latin typeface="Cambria" panose="02040503050406030204" pitchFamily="18" charset="0"/>
                <a:ea typeface="Cambria" panose="02040503050406030204" pitchFamily="18" charset="0"/>
              </a:rPr>
              <a:t>S</a:t>
            </a:r>
            <a:r>
              <a:rPr lang="sq-AL" sz="2000" dirty="0" err="1">
                <a:latin typeface="Cambria" panose="02040503050406030204" pitchFamily="18" charset="0"/>
                <a:ea typeface="Cambria" panose="02040503050406030204" pitchFamily="18" charset="0"/>
              </a:rPr>
              <a:t>ipas</a:t>
            </a:r>
            <a:r>
              <a:rPr lang="sq-AL" sz="2000" dirty="0">
                <a:latin typeface="Cambria" panose="02040503050406030204" pitchFamily="18" charset="0"/>
                <a:ea typeface="Cambria" panose="02040503050406030204" pitchFamily="18" charset="0"/>
              </a:rPr>
              <a:t> LPP-se 2003/17, rreg. 2007/20 përdorimi i procedurës se negociuar pa publikimin e njoftimit për kontrate vetëm me ose pas aprovimit nga Agjencia e Prokurimit Publik (APP). </a:t>
            </a:r>
          </a:p>
          <a:p>
            <a:pPr marL="630238"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Me Ligjin aktual,  AK vendos </a:t>
            </a:r>
            <a:r>
              <a:rPr lang="en-US" sz="2000" dirty="0">
                <a:latin typeface="Cambria" panose="02040503050406030204" pitchFamily="18" charset="0"/>
                <a:ea typeface="Cambria" panose="02040503050406030204" pitchFamily="18" charset="0"/>
              </a:rPr>
              <a:t>vet  </a:t>
            </a:r>
            <a:r>
              <a:rPr lang="sq-AL" sz="2000" dirty="0">
                <a:latin typeface="Cambria" panose="02040503050406030204" pitchFamily="18" charset="0"/>
                <a:ea typeface="Cambria" panose="02040503050406030204" pitchFamily="18" charset="0"/>
              </a:rPr>
              <a:t>duke njoftuar KRPP- në , ndërsa kushtet </a:t>
            </a:r>
            <a:r>
              <a:rPr lang="en-US" sz="2000" dirty="0">
                <a:latin typeface="Cambria" panose="02040503050406030204" pitchFamily="18" charset="0"/>
                <a:ea typeface="Cambria" panose="02040503050406030204" pitchFamily="18" charset="0"/>
              </a:rPr>
              <a:t>e </a:t>
            </a:r>
            <a:r>
              <a:rPr lang="sq-AL" sz="2000" dirty="0">
                <a:latin typeface="Cambria" panose="02040503050406030204" pitchFamily="18" charset="0"/>
                <a:ea typeface="Cambria" panose="02040503050406030204" pitchFamily="18" charset="0"/>
              </a:rPr>
              <a:t>njëjta ligjore mbi të cilat mund të autorizohet përdorimi i saj.</a:t>
            </a:r>
          </a:p>
          <a:p>
            <a:pPr marL="236538" indent="0" algn="just">
              <a:buNone/>
            </a:pPr>
            <a:endParaRPr lang="en-US" sz="20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1524000" y="152401"/>
            <a:ext cx="9067800" cy="9906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a:solidFill>
                  <a:srgbClr val="002060"/>
                </a:solidFill>
                <a:latin typeface="Cambria" panose="02040503050406030204" pitchFamily="18" charset="0"/>
                <a:ea typeface="Cambria" panose="02040503050406030204" pitchFamily="18" charset="0"/>
              </a:rPr>
              <a:t>Procedurat e negociuara pa publikimin e njoftimit për kontrate</a:t>
            </a:r>
            <a:endParaRPr lang="en-US" sz="2800" b="1" i="1" dirty="0">
              <a:solidFill>
                <a:srgbClr val="002060"/>
              </a:solidFill>
              <a:latin typeface="Cambria" panose="02040503050406030204" pitchFamily="18" charset="0"/>
              <a:ea typeface="Cambria" panose="02040503050406030204" pitchFamily="18" charset="0"/>
            </a:endParaRPr>
          </a:p>
          <a:p>
            <a:pPr lvl="0" algn="ctr"/>
            <a:endParaRPr lang="sq-AL" sz="3200" b="1" i="1" dirty="0">
              <a:solidFill>
                <a:schemeClr val="accent2">
                  <a:lumMod val="50000"/>
                </a:schemeClr>
              </a:solidFill>
            </a:endParaRPr>
          </a:p>
        </p:txBody>
      </p:sp>
      <p:sp>
        <p:nvSpPr>
          <p:cNvPr id="2" name="Slide Number Placeholder 1">
            <a:extLst>
              <a:ext uri="{FF2B5EF4-FFF2-40B4-BE49-F238E27FC236}">
                <a16:creationId xmlns:a16="http://schemas.microsoft.com/office/drawing/2014/main" id="{AF2AA5BD-2CFB-4819-ACCB-F4F7681C412D}"/>
              </a:ext>
            </a:extLst>
          </p:cNvPr>
          <p:cNvSpPr>
            <a:spLocks noGrp="1"/>
          </p:cNvSpPr>
          <p:nvPr>
            <p:ph type="sldNum" sz="quarter" idx="12"/>
          </p:nvPr>
        </p:nvSpPr>
        <p:spPr/>
        <p:txBody>
          <a:bodyPr/>
          <a:lstStyle/>
          <a:p>
            <a:fld id="{872C2D91-5140-E643-83AC-7A21B4B6FCA7}" type="slidenum">
              <a:rPr lang="en-US" smtClean="0"/>
              <a:pPr/>
              <a:t>44</a:t>
            </a:fld>
            <a:endParaRPr lang="en-US"/>
          </a:p>
        </p:txBody>
      </p:sp>
      <p:sp>
        <p:nvSpPr>
          <p:cNvPr id="5" name="Footer Placeholder 4"/>
          <p:cNvSpPr>
            <a:spLocks noGrp="1"/>
          </p:cNvSpPr>
          <p:nvPr>
            <p:ph type="ftr" sz="quarter" idx="11"/>
          </p:nvPr>
        </p:nvSpPr>
        <p:spPr>
          <a:xfrm>
            <a:off x="3124200" y="6356351"/>
            <a:ext cx="44196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2508754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90600"/>
          </a:xfrm>
        </p:spPr>
        <p:txBody>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e njoftimit për kontrate</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sipas</a:t>
            </a:r>
            <a:r>
              <a:rPr lang="en-US" sz="2800" b="1" dirty="0">
                <a:solidFill>
                  <a:srgbClr val="002060"/>
                </a:solidFill>
                <a:latin typeface="Cambria" panose="02040503050406030204" pitchFamily="18" charset="0"/>
                <a:ea typeface="Cambria" panose="02040503050406030204" pitchFamily="18" charset="0"/>
              </a:rPr>
              <a:t> LPP-s</a:t>
            </a:r>
            <a:r>
              <a:rPr lang="sq-AL" sz="2800" b="1" dirty="0">
                <a:solidFill>
                  <a:srgbClr val="002060"/>
                </a:solidFill>
                <a:latin typeface="Cambria" panose="02040503050406030204" pitchFamily="18" charset="0"/>
                <a:ea typeface="Cambria" panose="02040503050406030204" pitchFamily="18" charset="0"/>
              </a:rPr>
              <a:t>ë</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1600201"/>
            <a:ext cx="9144000" cy="4525963"/>
          </a:xfrm>
        </p:spPr>
        <p:txBody>
          <a:bodyPr/>
          <a:lstStyle/>
          <a:p>
            <a:pPr lvl="0"/>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procedurat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negociuara</a:t>
            </a:r>
            <a:r>
              <a:rPr lang="en-US" sz="2000" dirty="0">
                <a:latin typeface="Cambria" panose="02040503050406030204" pitchFamily="18" charset="0"/>
                <a:ea typeface="Cambria" panose="02040503050406030204" pitchFamily="18" charset="0"/>
              </a:rPr>
              <a:t> 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aktivitetin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vetëm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përputhje</a:t>
            </a:r>
            <a:r>
              <a:rPr lang="en-US" sz="2000" dirty="0">
                <a:latin typeface="Cambria" panose="02040503050406030204" pitchFamily="18" charset="0"/>
                <a:ea typeface="Cambria" panose="02040503050406030204" pitchFamily="18" charset="0"/>
              </a:rPr>
              <a:t> me </a:t>
            </a:r>
            <a:r>
              <a:rPr lang="sq-AL" sz="2000" dirty="0">
                <a:latin typeface="Cambria" panose="02040503050406030204" pitchFamily="18" charset="0"/>
                <a:ea typeface="Cambria" panose="02040503050406030204" pitchFamily="18" charset="0"/>
              </a:rPr>
              <a:t>nenin 35 te LPP-së. </a:t>
            </a:r>
          </a:p>
          <a:p>
            <a:pPr lvl="0"/>
            <a:r>
              <a:rPr lang="en-US" sz="2000" dirty="0">
                <a:latin typeface="Cambria" panose="02040503050406030204" pitchFamily="18" charset="0"/>
                <a:ea typeface="Cambria" panose="02040503050406030204" pitchFamily="18" charset="0"/>
              </a:rPr>
              <a:t>KRPP-ja,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përputhje</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nenin</a:t>
            </a:r>
            <a:r>
              <a:rPr lang="en-US" sz="2000" dirty="0">
                <a:latin typeface="Cambria" panose="02040503050406030204" pitchFamily="18" charset="0"/>
                <a:ea typeface="Cambria" panose="02040503050406030204" pitchFamily="18" charset="0"/>
              </a:rPr>
              <a:t> 87, </a:t>
            </a:r>
            <a:r>
              <a:rPr lang="en-US" sz="2000" dirty="0" err="1">
                <a:latin typeface="Cambria" panose="02040503050406030204" pitchFamily="18" charset="0"/>
                <a:ea typeface="Cambria" panose="02040503050406030204" pitchFamily="18" charset="0"/>
              </a:rPr>
              <a:t>paragrafin</a:t>
            </a:r>
            <a:r>
              <a:rPr lang="en-US" sz="2000" dirty="0">
                <a:latin typeface="Cambria" panose="02040503050406030204" pitchFamily="18" charset="0"/>
                <a:ea typeface="Cambria" panose="02040503050406030204" pitchFamily="18" charset="0"/>
              </a:rPr>
              <a:t> 2, </a:t>
            </a:r>
            <a:r>
              <a:rPr lang="en-US" sz="2000" dirty="0" err="1">
                <a:latin typeface="Cambria" panose="02040503050406030204" pitchFamily="18" charset="0"/>
                <a:ea typeface="Cambria" panose="02040503050406030204" pitchFamily="18" charset="0"/>
              </a:rPr>
              <a:t>nën-paragrafin</a:t>
            </a:r>
            <a:r>
              <a:rPr lang="en-US" sz="2000" dirty="0">
                <a:latin typeface="Cambria" panose="02040503050406030204" pitchFamily="18" charset="0"/>
                <a:ea typeface="Cambria" panose="02040503050406030204" pitchFamily="18" charset="0"/>
              </a:rPr>
              <a:t> 2.3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këtij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ligji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fjalë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b</a:t>
            </a:r>
            <a:r>
              <a:rPr lang="en-US" sz="2000" dirty="0" err="1">
                <a:latin typeface="Cambria" panose="02040503050406030204" pitchFamily="18" charset="0"/>
                <a:ea typeface="Cambria" panose="02040503050406030204" pitchFamily="18" charset="0"/>
              </a:rPr>
              <a:t>renda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dy</a:t>
            </a:r>
            <a:r>
              <a:rPr lang="en-US" sz="2000" dirty="0">
                <a:latin typeface="Cambria" panose="02040503050406030204" pitchFamily="18" charset="0"/>
                <a:ea typeface="Cambria" panose="02040503050406030204" pitchFamily="18" charset="0"/>
              </a:rPr>
              <a:t> (2) </a:t>
            </a:r>
            <a:r>
              <a:rPr lang="en-US" sz="2000" dirty="0" err="1">
                <a:latin typeface="Cambria" panose="02040503050406030204" pitchFamily="18" charset="0"/>
                <a:ea typeface="Cambria" panose="02040503050406030204" pitchFamily="18" charset="0"/>
              </a:rPr>
              <a:t>ditëve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data </a:t>
            </a:r>
            <a:r>
              <a:rPr lang="en-US" sz="2000" dirty="0" err="1">
                <a:latin typeface="Cambria" panose="02040503050406030204" pitchFamily="18" charset="0"/>
                <a:ea typeface="Cambria" panose="02040503050406030204" pitchFamily="18" charset="0"/>
              </a:rPr>
              <a:t>kur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vendimi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procedurave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marrë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0"/>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ofrojë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shpjegim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hollësishëm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fakteve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konsideruara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justifikim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përdorimin</a:t>
            </a:r>
            <a:r>
              <a:rPr lang="en-US" sz="2000" dirty="0">
                <a:latin typeface="Cambria" panose="02040503050406030204" pitchFamily="18" charset="0"/>
                <a:ea typeface="Cambria" panose="02040503050406030204" pitchFamily="18" charset="0"/>
              </a:rPr>
              <a:t> e procedures. </a:t>
            </a:r>
            <a:endParaRPr lang="sq-AL" sz="2000" dirty="0">
              <a:latin typeface="Cambria" panose="02040503050406030204" pitchFamily="18" charset="0"/>
              <a:ea typeface="Cambria" panose="02040503050406030204" pitchFamily="18" charset="0"/>
            </a:endParaRPr>
          </a:p>
          <a:p>
            <a:pPr lvl="0"/>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procedur</a:t>
            </a:r>
            <a:r>
              <a:rPr lang="sq-AL" sz="2000" dirty="0">
                <a:latin typeface="Cambria" panose="02040503050406030204" pitchFamily="18" charset="0"/>
                <a:ea typeface="Cambria" panose="02040503050406030204" pitchFamily="18" charset="0"/>
              </a:rPr>
              <a:t>ën 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negociuar</a:t>
            </a:r>
            <a:r>
              <a:rPr lang="en-US" sz="2000" dirty="0">
                <a:latin typeface="Cambria" panose="02040503050406030204" pitchFamily="18" charset="0"/>
                <a:ea typeface="Cambria" panose="02040503050406030204" pitchFamily="18" charset="0"/>
              </a:rPr>
              <a:t> 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paraprak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aktiviteteve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qëllim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dhënien</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45</a:t>
            </a:fld>
            <a:endParaRPr lang="en-US"/>
          </a:p>
        </p:txBody>
      </p:sp>
      <p:sp>
        <p:nvSpPr>
          <p:cNvPr id="5" name="Footer Placeholder 4"/>
          <p:cNvSpPr>
            <a:spLocks noGrp="1"/>
          </p:cNvSpPr>
          <p:nvPr>
            <p:ph type="ftr" sz="quarter" idx="11"/>
          </p:nvPr>
        </p:nvSpPr>
        <p:spPr>
          <a:xfrm>
            <a:off x="2819400" y="6356351"/>
            <a:ext cx="4724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97017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930275"/>
          </a:xfrm>
        </p:spPr>
        <p:txBody>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përdorimi i saj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12192000" cy="5791200"/>
          </a:xfrm>
        </p:spPr>
        <p:txBody>
          <a:bodyPr/>
          <a:lstStyle/>
          <a:p>
            <a:pPr marL="457200" lvl="1" indent="0">
              <a:buNone/>
            </a:pPr>
            <a:endParaRPr lang="en-US" sz="2000" b="1" dirty="0" smtClean="0">
              <a:latin typeface="Cambria" panose="02040503050406030204" pitchFamily="18" charset="0"/>
              <a:ea typeface="Cambria" panose="02040503050406030204" pitchFamily="18" charset="0"/>
            </a:endParaRPr>
          </a:p>
          <a:p>
            <a:pPr marL="457200" lvl="1" indent="0">
              <a:buNone/>
            </a:pPr>
            <a:r>
              <a:rPr lang="sq-AL" sz="2000" b="1" dirty="0" smtClean="0">
                <a:latin typeface="Cambria" panose="02040503050406030204" pitchFamily="18" charset="0"/>
                <a:ea typeface="Cambria" panose="02040503050406030204" pitchFamily="18" charset="0"/>
              </a:rPr>
              <a:t>E </a:t>
            </a:r>
            <a:r>
              <a:rPr lang="en-US" sz="2000" b="1" dirty="0" err="1">
                <a:latin typeface="Cambria" panose="02040503050406030204" pitchFamily="18" charset="0"/>
                <a:ea typeface="Cambria" panose="02040503050406030204" pitchFamily="18" charset="0"/>
              </a:rPr>
              <a:t>çfarëdo</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publike</a:t>
            </a:r>
            <a:r>
              <a:rPr lang="en-US" sz="2000" b="1" dirty="0">
                <a:latin typeface="Cambria" panose="02040503050406030204" pitchFamily="18" charset="0"/>
                <a:ea typeface="Cambria" panose="02040503050406030204" pitchFamily="18" charset="0"/>
              </a:rPr>
              <a:t>:</a:t>
            </a:r>
            <a:endParaRPr lang="sq-AL" sz="2000" b="1" dirty="0">
              <a:latin typeface="Cambria" panose="02040503050406030204" pitchFamily="18" charset="0"/>
              <a:ea typeface="Cambria" panose="02040503050406030204" pitchFamily="18" charset="0"/>
            </a:endParaRPr>
          </a:p>
          <a:p>
            <a:pPr marL="457200" lvl="1" indent="0">
              <a:buNone/>
            </a:pPr>
            <a:endParaRPr lang="sq-AL" sz="2000" b="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N</a:t>
            </a:r>
            <a:r>
              <a:rPr lang="en-US" sz="2000" dirty="0" err="1">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objektive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teknike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artistike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ipet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N</a:t>
            </a:r>
            <a:r>
              <a:rPr lang="en-US" sz="2000" dirty="0" err="1">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mbrojtjes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drejtave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pronës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intelektuale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industriale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drejtave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ekskluzive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ipet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vetëm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N</a:t>
            </a:r>
            <a:r>
              <a:rPr lang="en-US" sz="2000" dirty="0" err="1">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aq</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nevojshme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u="sng" dirty="0" err="1">
                <a:latin typeface="Cambria" panose="02040503050406030204" pitchFamily="18" charset="0"/>
                <a:ea typeface="Cambria" panose="02040503050406030204" pitchFamily="18" charset="0"/>
              </a:rPr>
              <a:t>emergjencave</a:t>
            </a:r>
            <a:r>
              <a:rPr lang="en-US" sz="2000" u="sng" dirty="0">
                <a:latin typeface="Cambria" panose="02040503050406030204" pitchFamily="18" charset="0"/>
                <a:ea typeface="Cambria" panose="02040503050406030204" pitchFamily="18" charset="0"/>
              </a:rPr>
              <a:t> </a:t>
            </a:r>
            <a:r>
              <a:rPr lang="en-US" sz="2000" u="sng" dirty="0" err="1">
                <a:latin typeface="Cambria" panose="02040503050406030204" pitchFamily="18" charset="0"/>
                <a:ea typeface="Cambria" panose="02040503050406030204" pitchFamily="18" charset="0"/>
              </a:rPr>
              <a:t>ekstreme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shkaktuar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ngjarje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objektivisht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verifikueshme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cilat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pasur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mundësi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parashikohen</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përkatës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sq-AL" sz="2000" dirty="0">
                <a:latin typeface="Cambria" panose="02040503050406030204" pitchFamily="18" charset="0"/>
                <a:ea typeface="Cambria" panose="02040503050406030204" pitchFamily="18" charset="0"/>
              </a:rPr>
              <a:t>.</a:t>
            </a:r>
          </a:p>
          <a:p>
            <a:pPr marL="457200" lvl="1" indent="0">
              <a:buNone/>
            </a:pPr>
            <a:endParaRPr lang="sq-AL"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A</a:t>
            </a:r>
            <a:r>
              <a:rPr lang="en-US" sz="2000" dirty="0" err="1">
                <a:latin typeface="Cambria" panose="02040503050406030204" pitchFamily="18" charset="0"/>
                <a:ea typeface="Cambria" panose="02040503050406030204" pitchFamily="18" charset="0"/>
              </a:rPr>
              <a:t>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ta </a:t>
            </a:r>
            <a:r>
              <a:rPr lang="en-US" sz="2000" dirty="0" err="1">
                <a:latin typeface="Cambria" panose="02040503050406030204" pitchFamily="18" charset="0"/>
                <a:ea typeface="Cambria" panose="02040503050406030204" pitchFamily="18" charset="0"/>
              </a:rPr>
              <a:t>japë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kohën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kërkuar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cilës</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do </a:t>
            </a:r>
            <a:r>
              <a:rPr lang="en-US" sz="2000" dirty="0" err="1">
                <a:latin typeface="Cambria" panose="02040503050406030204" pitchFamily="18" charset="0"/>
                <a:ea typeface="Cambria" panose="02040503050406030204" pitchFamily="18" charset="0"/>
              </a:rPr>
              <a:t>procedurë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tjetër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parashtrohet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ligj</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46</a:t>
            </a:fld>
            <a:endParaRPr lang="en-US"/>
          </a:p>
        </p:txBody>
      </p:sp>
      <p:sp>
        <p:nvSpPr>
          <p:cNvPr id="5" name="Footer Placeholder 4"/>
          <p:cNvSpPr>
            <a:spLocks noGrp="1"/>
          </p:cNvSpPr>
          <p:nvPr>
            <p:ph type="ftr" sz="quarter" idx="11"/>
          </p:nvPr>
        </p:nvSpPr>
        <p:spPr>
          <a:xfrm>
            <a:off x="2819400" y="6356351"/>
            <a:ext cx="4724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2809810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normAutofit fontScale="90000"/>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përdorimi i saj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914400"/>
            <a:ext cx="9144000" cy="5943600"/>
          </a:xfrm>
        </p:spPr>
        <p:txBody>
          <a:bodyPr/>
          <a:lstStyle/>
          <a:p>
            <a:pPr marL="0" indent="0">
              <a:buNone/>
            </a:pPr>
            <a:r>
              <a:rPr lang="en-US" sz="2000" dirty="0">
                <a:latin typeface="Cambria" panose="02040503050406030204" pitchFamily="18" charset="0"/>
                <a:ea typeface="Cambria" panose="02040503050406030204" pitchFamily="18" charset="0"/>
              </a:rPr>
              <a:t>Me </a:t>
            </a:r>
            <a:r>
              <a:rPr lang="en-US" sz="2000" dirty="0" err="1">
                <a:latin typeface="Cambria" panose="02040503050406030204" pitchFamily="18" charset="0"/>
                <a:ea typeface="Cambria" panose="02040503050406030204" pitchFamily="18" charset="0"/>
              </a:rPr>
              <a:t>kusht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kjo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dispozitë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mos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shfrytëzohet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rrethanat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krijuar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situatën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emergjente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ekstreme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atribuohen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veprimeve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neglizhente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qëllimta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lëshimeve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0" indent="0">
              <a:buNone/>
            </a:pPr>
            <a:endParaRPr lang="sq-AL" sz="2000" b="1" dirty="0">
              <a:latin typeface="Cambria" panose="02040503050406030204" pitchFamily="18" charset="0"/>
              <a:ea typeface="Cambria" panose="02040503050406030204" pitchFamily="18" charset="0"/>
            </a:endParaRPr>
          </a:p>
          <a:p>
            <a:pPr marL="0" indent="0">
              <a:buNone/>
            </a:pPr>
            <a:r>
              <a:rPr lang="sq-AL" sz="2000" b="1" dirty="0">
                <a:latin typeface="Cambria" panose="02040503050406030204" pitchFamily="18" charset="0"/>
                <a:ea typeface="Cambria" panose="02040503050406030204" pitchFamily="18" charset="0"/>
              </a:rPr>
              <a:t>E – Kontratave për furnizimi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Për </a:t>
            </a:r>
            <a:r>
              <a:rPr lang="sq-AL" sz="2000" u="sng" dirty="0">
                <a:latin typeface="Cambria" panose="02040503050406030204" pitchFamily="18" charset="0"/>
                <a:ea typeface="Cambria" panose="02040503050406030204" pitchFamily="18" charset="0"/>
              </a:rPr>
              <a:t>dërgesa shtesë nga i njëjti furnizues</a:t>
            </a:r>
            <a:r>
              <a:rPr lang="sq-AL" sz="2000" dirty="0">
                <a:latin typeface="Cambria" panose="02040503050406030204" pitchFamily="18" charset="0"/>
                <a:ea typeface="Cambria" panose="02040503050406030204" pitchFamily="18" charset="0"/>
              </a:rPr>
              <a:t>, jo më shumë se 10% të vlerës së kontratës, varësisht prej rrethanave të caktuara;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Nëse AK është Operator i shërbimit publik për blerjen e mallrave në tregun e mallrave, këmbim të mallrave, ose në platformë të ngjashme tregtare apo sistem. </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marL="0" indent="0">
              <a:buNone/>
            </a:pPr>
            <a:r>
              <a:rPr lang="sq-AL" sz="2000" b="1" dirty="0">
                <a:latin typeface="Cambria" panose="02040503050406030204" pitchFamily="18" charset="0"/>
                <a:ea typeface="Cambria" panose="02040503050406030204" pitchFamily="18" charset="0"/>
              </a:rPr>
              <a:t>E- Kontratave për shërbimit</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Nëse pason prej </a:t>
            </a:r>
            <a:r>
              <a:rPr lang="sq-AL" sz="2000" u="sng" dirty="0">
                <a:latin typeface="Cambria" panose="02040503050406030204" pitchFamily="18" charset="0"/>
                <a:ea typeface="Cambria" panose="02040503050406030204" pitchFamily="18" charset="0"/>
              </a:rPr>
              <a:t>konkursit për projektim</a:t>
            </a:r>
            <a:r>
              <a:rPr lang="sq-AL" sz="20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Nëse një AK gëzon të </a:t>
            </a:r>
            <a:r>
              <a:rPr lang="sq-AL" sz="2000" u="sng" dirty="0">
                <a:latin typeface="Cambria" panose="02040503050406030204" pitchFamily="18" charset="0"/>
                <a:ea typeface="Cambria" panose="02040503050406030204" pitchFamily="18" charset="0"/>
              </a:rPr>
              <a:t>drejta ekskluzive </a:t>
            </a:r>
            <a:r>
              <a:rPr lang="sq-AL" sz="2000" dirty="0">
                <a:latin typeface="Cambria" panose="02040503050406030204" pitchFamily="18" charset="0"/>
                <a:ea typeface="Cambria" panose="02040503050406030204" pitchFamily="18" charset="0"/>
              </a:rPr>
              <a:t>për të ofruar shërbime të tilla, kontratë punë ose shërbime: </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47</a:t>
            </a:fld>
            <a:endParaRPr lang="en-US"/>
          </a:p>
        </p:txBody>
      </p:sp>
      <p:sp>
        <p:nvSpPr>
          <p:cNvPr id="5" name="Footer Placeholder 4"/>
          <p:cNvSpPr>
            <a:spLocks noGrp="1"/>
          </p:cNvSpPr>
          <p:nvPr>
            <p:ph type="ftr" sz="quarter" idx="11"/>
          </p:nvPr>
        </p:nvSpPr>
        <p:spPr>
          <a:xfrm>
            <a:off x="3048000" y="6356351"/>
            <a:ext cx="44958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0438694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përdorimi i saj </a:t>
            </a:r>
            <a:endParaRPr lang="sq-AL" sz="2800" dirty="0">
              <a:solidFill>
                <a:srgbClr val="002060"/>
              </a:solidFill>
            </a:endParaRPr>
          </a:p>
        </p:txBody>
      </p:sp>
      <p:sp>
        <p:nvSpPr>
          <p:cNvPr id="3" name="Content Placeholder 2"/>
          <p:cNvSpPr>
            <a:spLocks noGrp="1"/>
          </p:cNvSpPr>
          <p:nvPr>
            <p:ph idx="1"/>
          </p:nvPr>
        </p:nvSpPr>
        <p:spPr>
          <a:xfrm>
            <a:off x="1524000" y="1600201"/>
            <a:ext cx="9144000" cy="4525963"/>
          </a:xfrm>
        </p:spPr>
        <p:txBody>
          <a:bodyPr/>
          <a:lstStyle/>
          <a:p>
            <a:pPr>
              <a:buFont typeface="Wingdings" panose="05000000000000000000" pitchFamily="2" charset="2"/>
              <a:buChar char="§"/>
            </a:pPr>
            <a:r>
              <a:rPr lang="sq-AL" sz="2000" b="1" dirty="0">
                <a:latin typeface="Cambria" panose="02040503050406030204" pitchFamily="18" charset="0"/>
                <a:ea typeface="Cambria" panose="02040503050406030204" pitchFamily="18" charset="0"/>
              </a:rPr>
              <a:t>Për pune ose shërbime shtesë </a:t>
            </a:r>
            <a:r>
              <a:rPr lang="sq-AL" sz="2000" dirty="0">
                <a:latin typeface="Cambria" panose="02040503050406030204" pitchFamily="18" charset="0"/>
                <a:ea typeface="Cambria" panose="02040503050406030204" pitchFamily="18" charset="0"/>
              </a:rPr>
              <a:t>që nuk janë përfshirë në kontratën origjinale që u nënshtrohen disa kushteve të caktuara (OE i njëjtë ekzekuton shërbimet ose punët shtesë, që nuk mund të ndahen në mënyrë teknike ose ekonomike, megjithëse si të ndara janë tejet të nevojshme për kompletim, si dhe vlera nuk është më shumë se 10 % e vlerës se kontratës origjinale);</a:t>
            </a:r>
          </a:p>
          <a:p>
            <a:pPr>
              <a:buFont typeface="Wingdings" panose="05000000000000000000" pitchFamily="2" charset="2"/>
              <a:buChar char="§"/>
            </a:pPr>
            <a:r>
              <a:rPr lang="sq-AL" sz="2000" b="1" dirty="0">
                <a:latin typeface="Cambria" panose="02040503050406030204" pitchFamily="18" charset="0"/>
                <a:ea typeface="Cambria" panose="02040503050406030204" pitchFamily="18" charset="0"/>
              </a:rPr>
              <a:t>Për shërbime ose punë të reja </a:t>
            </a:r>
            <a:r>
              <a:rPr lang="sq-AL" sz="2000" dirty="0">
                <a:latin typeface="Cambria" panose="02040503050406030204" pitchFamily="18" charset="0"/>
                <a:ea typeface="Cambria" panose="02040503050406030204" pitchFamily="18" charset="0"/>
              </a:rPr>
              <a:t>që përbehen nga përsëritja e punëve ose shërbimeve të ngjashme që i janë besuar OE që i nënshtrohet disa kushteve të caktuara (janë në përputhje me projektin bazë, kjo mundësi është e zbuluar në tender, ndodh brenda 2 viteve pas përfundimit të kontratës fillestare si dhe vlera nuk është më shumë se 10% të vlerës së kontratës origjinale). </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endParaRPr lang="sq-AL" sz="2000" dirty="0"/>
          </a:p>
        </p:txBody>
      </p:sp>
      <p:sp>
        <p:nvSpPr>
          <p:cNvPr id="4" name="Footer Placeholder 3"/>
          <p:cNvSpPr>
            <a:spLocks noGrp="1"/>
          </p:cNvSpPr>
          <p:nvPr>
            <p:ph type="ftr" sz="quarter" idx="11"/>
          </p:nvPr>
        </p:nvSpPr>
        <p:spPr>
          <a:xfrm>
            <a:off x="3429000" y="6356351"/>
            <a:ext cx="4114800" cy="365125"/>
          </a:xfrm>
        </p:spPr>
        <p:txBody>
          <a:bodyPr/>
          <a:lstStyle/>
          <a:p>
            <a:r>
              <a:rPr lang="en-US" dirty="0" err="1" smtClean="0"/>
              <a:t>Departamenti</a:t>
            </a:r>
            <a:r>
              <a:rPr lang="en-US" dirty="0" smtClean="0"/>
              <a:t> per Trajnime /KRPP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48</a:t>
            </a:fld>
            <a:endParaRPr lang="en-US"/>
          </a:p>
        </p:txBody>
      </p:sp>
    </p:spTree>
    <p:extLst>
      <p:ext uri="{BB962C8B-B14F-4D97-AF65-F5344CB8AC3E}">
        <p14:creationId xmlns:p14="http://schemas.microsoft.com/office/powerpoint/2010/main" val="4268812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33400"/>
          </a:xfrm>
        </p:spPr>
        <p:txBody>
          <a:bodyPr>
            <a:normAutofit fontScale="90000"/>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përdorimi i saj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914401"/>
            <a:ext cx="9144000" cy="5807075"/>
          </a:xfrm>
        </p:spPr>
        <p:txBody>
          <a:bodyPr/>
          <a:lstStyle/>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Kur autoriteti kontraktues përdor procedurën e negociuar pa publikim të njoftimit për kontratë duhet ta njoftoj KRPP-ne brenda 2 ditëve nga data e marrjes se vendimit duke përdorur formularin standard të miratuar nga KRPP. </a:t>
            </a:r>
          </a:p>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KRPP-ja në çdo rast mund të vendos që të kontrolloj vendimin e AK-</a:t>
            </a:r>
            <a:r>
              <a:rPr lang="sq-AL" sz="2000" dirty="0" err="1">
                <a:latin typeface="Cambria" panose="02040503050406030204" pitchFamily="18" charset="0"/>
                <a:ea typeface="Cambria" panose="02040503050406030204" pitchFamily="18" charset="0"/>
              </a:rPr>
              <a:t>es</a:t>
            </a:r>
            <a:r>
              <a:rPr lang="sq-AL" sz="2000" dirty="0">
                <a:latin typeface="Cambria" panose="02040503050406030204" pitchFamily="18" charset="0"/>
                <a:ea typeface="Cambria" panose="02040503050406030204" pitchFamily="18" charset="0"/>
              </a:rPr>
              <a:t> dhe, nëse është e nevojshme, mund të ftojë AK për të rishikuar vendimin e tij në përputhje me opinionin e lëshuar. </a:t>
            </a:r>
          </a:p>
          <a:p>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49</a:t>
            </a:fld>
            <a:endParaRPr lang="en-US"/>
          </a:p>
        </p:txBody>
      </p:sp>
      <p:sp>
        <p:nvSpPr>
          <p:cNvPr id="5" name="Footer Placeholder 4"/>
          <p:cNvSpPr>
            <a:spLocks noGrp="1"/>
          </p:cNvSpPr>
          <p:nvPr>
            <p:ph type="ftr" sz="quarter" idx="11"/>
          </p:nvPr>
        </p:nvSpPr>
        <p:spPr>
          <a:xfrm>
            <a:off x="2971800" y="6356351"/>
            <a:ext cx="4572000" cy="365125"/>
          </a:xfrm>
        </p:spPr>
        <p:txBody>
          <a:bodyPr/>
          <a:lstStyle/>
          <a:p>
            <a:r>
              <a:rPr lang="en-US" smtClean="0"/>
              <a:t>Departamenti per Trajnime /KRPP </a:t>
            </a:r>
            <a:endParaRPr lang="en-US"/>
          </a:p>
        </p:txBody>
      </p:sp>
    </p:spTree>
    <p:extLst>
      <p:ext uri="{BB962C8B-B14F-4D97-AF65-F5344CB8AC3E}">
        <p14:creationId xmlns:p14="http://schemas.microsoft.com/office/powerpoint/2010/main" val="333696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6" y="804688"/>
            <a:ext cx="12081164" cy="4524315"/>
          </a:xfrm>
          <a:prstGeom prst="rect">
            <a:avLst/>
          </a:prstGeom>
        </p:spPr>
        <p:txBody>
          <a:bodyPr wrap="square">
            <a:spAutoFit/>
          </a:bodyPr>
          <a:lstStyle/>
          <a:p>
            <a:pPr marL="342900" indent="-342900" algn="just">
              <a:buFont typeface="Wingdings" panose="05000000000000000000" pitchFamily="2" charset="2"/>
              <a:buChar char="§"/>
            </a:pPr>
            <a:r>
              <a:rPr lang="sq-AL" sz="2400" dirty="0"/>
              <a:t>  </a:t>
            </a:r>
            <a:r>
              <a:rPr lang="sq-AL" sz="2800" dirty="0">
                <a:latin typeface="Cambria" panose="02040503050406030204" pitchFamily="18" charset="0"/>
                <a:ea typeface="Cambria" panose="02040503050406030204" pitchFamily="18" charset="0"/>
              </a:rPr>
              <a:t>Llojet </a:t>
            </a:r>
            <a:r>
              <a:rPr lang="en-US" sz="2800" dirty="0">
                <a:latin typeface="Cambria" panose="02040503050406030204" pitchFamily="18" charset="0"/>
                <a:ea typeface="Cambria" panose="02040503050406030204" pitchFamily="18" charset="0"/>
              </a:rPr>
              <a:t>e</a:t>
            </a:r>
            <a:r>
              <a:rPr lang="sq-AL" sz="2800" dirty="0">
                <a:latin typeface="Cambria" panose="02040503050406030204" pitchFamily="18" charset="0"/>
                <a:ea typeface="Cambria" panose="02040503050406030204" pitchFamily="18" charset="0"/>
              </a:rPr>
              <a:t> Procedurave te Negociuara</a:t>
            </a:r>
            <a:r>
              <a:rPr lang="sq-AL" sz="2800" dirty="0" smtClean="0">
                <a:latin typeface="Cambria" panose="02040503050406030204" pitchFamily="18" charset="0"/>
                <a:ea typeface="Cambria" panose="02040503050406030204" pitchFamily="18" charset="0"/>
              </a:rPr>
              <a:t>:</a:t>
            </a:r>
            <a:endParaRPr lang="en-US" sz="2800" dirty="0" smtClean="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800" dirty="0">
              <a:latin typeface="Cambria" panose="02040503050406030204" pitchFamily="18" charset="0"/>
              <a:ea typeface="Cambria" panose="02040503050406030204" pitchFamily="18" charset="0"/>
            </a:endParaRPr>
          </a:p>
          <a:p>
            <a:pPr algn="just"/>
            <a:endParaRPr lang="sq-AL" sz="2800" dirty="0">
              <a:latin typeface="Cambria" panose="02040503050406030204" pitchFamily="18" charset="0"/>
              <a:ea typeface="Cambria" panose="02040503050406030204" pitchFamily="18" charset="0"/>
            </a:endParaRPr>
          </a:p>
          <a:p>
            <a:pPr marL="1025525"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konkurruese me negociata </a:t>
            </a:r>
          </a:p>
          <a:p>
            <a:pPr marL="1025525"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negociuar pa publikimin e njoftimit të kontratës</a:t>
            </a:r>
            <a:r>
              <a:rPr lang="sq-AL" sz="2800" dirty="0" smtClean="0">
                <a:latin typeface="Cambria" panose="02040503050406030204" pitchFamily="18" charset="0"/>
                <a:ea typeface="Cambria" panose="02040503050406030204" pitchFamily="18" charset="0"/>
              </a:rPr>
              <a:t>.</a:t>
            </a:r>
            <a:endParaRPr lang="en-US" sz="2800" dirty="0" smtClean="0">
              <a:latin typeface="Cambria" panose="02040503050406030204" pitchFamily="18" charset="0"/>
              <a:ea typeface="Cambria" panose="02040503050406030204" pitchFamily="18" charset="0"/>
            </a:endParaRPr>
          </a:p>
          <a:p>
            <a:pPr marL="1025525" indent="-568325" algn="just">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marL="1025525" indent="-568325" algn="just">
              <a:buFont typeface="Wingdings" panose="05000000000000000000" pitchFamily="2" charset="2"/>
              <a:buChar char="§"/>
            </a:pPr>
            <a:endParaRPr lang="sq-AL" sz="2400" dirty="0"/>
          </a:p>
          <a:p>
            <a:pPr algn="just"/>
            <a:r>
              <a:rPr lang="en-US" sz="2400" dirty="0" err="1">
                <a:latin typeface="Cambria" panose="02040503050406030204" pitchFamily="18" charset="0"/>
                <a:ea typeface="Cambria" panose="02040503050406030204" pitchFamily="18" charset="0"/>
              </a:rPr>
              <a:t>Varsisht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t>
            </a:r>
            <a:r>
              <a:rPr lang="sq-AL" sz="2400" dirty="0">
                <a:latin typeface="Cambria" panose="02040503050406030204" pitchFamily="18" charset="0"/>
                <a:ea typeface="Cambria" panose="02040503050406030204" pitchFamily="18" charset="0"/>
              </a:rPr>
              <a:t>e</a:t>
            </a:r>
            <a:r>
              <a:rPr lang="en-US" sz="2400" dirty="0">
                <a:latin typeface="Cambria" panose="02040503050406030204" pitchFamily="18" charset="0"/>
                <a:ea typeface="Cambria" panose="02040503050406030204" pitchFamily="18" charset="0"/>
              </a:rPr>
              <a:t>j </a:t>
            </a:r>
            <a:r>
              <a:rPr lang="en-US" sz="2400" dirty="0" err="1">
                <a:latin typeface="Cambria" panose="02040503050406030204" pitchFamily="18" charset="0"/>
                <a:ea typeface="Cambria" panose="02040503050406030204" pitchFamily="18" charset="0"/>
              </a:rPr>
              <a:t>rrethanave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specifikave</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p</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rdor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ren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proceduara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parapar</a:t>
            </a:r>
            <a:r>
              <a:rPr lang="en-US" sz="2400" dirty="0">
                <a:latin typeface="Cambria" panose="02040503050406030204" pitchFamily="18" charset="0"/>
                <a:ea typeface="Cambria" panose="02040503050406030204" pitchFamily="18" charset="0"/>
              </a:rPr>
              <a:t> me LPP.</a:t>
            </a:r>
            <a:endParaRPr lang="sq-AL" sz="2400" dirty="0">
              <a:latin typeface="Cambria" panose="02040503050406030204" pitchFamily="18" charset="0"/>
              <a:ea typeface="Cambria" panose="02040503050406030204" pitchFamily="18" charset="0"/>
            </a:endParaRPr>
          </a:p>
          <a:p>
            <a:pPr algn="just"/>
            <a:endParaRPr lang="en-US" sz="2400" dirty="0">
              <a:latin typeface="Cambria" panose="02040503050406030204" pitchFamily="18" charset="0"/>
              <a:ea typeface="Cambria" panose="02040503050406030204" pitchFamily="18" charset="0"/>
            </a:endParaRPr>
          </a:p>
          <a:p>
            <a:pPr algn="just"/>
            <a:r>
              <a:rPr lang="en-US" sz="2400" b="1" dirty="0">
                <a:latin typeface="Cambria" panose="02040503050406030204" pitchFamily="18" charset="0"/>
                <a:ea typeface="Cambria" panose="02040503050406030204" pitchFamily="18" charset="0"/>
              </a:rPr>
              <a:t>    </a:t>
            </a:r>
            <a:endParaRPr lang="sq-AL" sz="2400" dirty="0"/>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450578" y="152400"/>
            <a:ext cx="9144000" cy="523220"/>
          </a:xfrm>
          <a:prstGeom prst="rect">
            <a:avLst/>
          </a:prstGeom>
        </p:spPr>
        <p:txBody>
          <a:bodyPr wrap="square">
            <a:spAutoFit/>
          </a:bodyPr>
          <a:lstStyle/>
          <a:p>
            <a:pPr algn="ctr"/>
            <a:r>
              <a:rPr lang="sq-AL" sz="2800" b="1" dirty="0">
                <a:solidFill>
                  <a:srgbClr val="0070C0"/>
                </a:solidFill>
                <a:latin typeface="Cambria" panose="02040503050406030204" pitchFamily="18" charset="0"/>
                <a:ea typeface="Cambria" panose="02040503050406030204" pitchFamily="18" charset="0"/>
              </a:rPr>
              <a:t>Llojet</a:t>
            </a:r>
            <a:r>
              <a:rPr lang="en-US" sz="2800" b="1" dirty="0">
                <a:solidFill>
                  <a:srgbClr val="0070C0"/>
                </a:solidFill>
                <a:latin typeface="Cambria" panose="02040503050406030204" pitchFamily="18" charset="0"/>
                <a:ea typeface="Cambria" panose="02040503050406030204" pitchFamily="18" charset="0"/>
              </a:rPr>
              <a:t> </a:t>
            </a:r>
            <a:r>
              <a:rPr lang="sq-AL" sz="2800" b="1" dirty="0">
                <a:solidFill>
                  <a:srgbClr val="0070C0"/>
                </a:solidFill>
                <a:latin typeface="Cambria" panose="02040503050406030204" pitchFamily="18" charset="0"/>
                <a:ea typeface="Cambria" panose="02040503050406030204" pitchFamily="18" charset="0"/>
              </a:rPr>
              <a:t>e procedurave të negociuara</a:t>
            </a:r>
            <a:endParaRPr lang="sq-AL" sz="2800" b="1" i="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077551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14400"/>
          </a:xfrm>
        </p:spPr>
        <p:txBody>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 përdorimi i saj  në </a:t>
            </a:r>
            <a:r>
              <a:rPr lang="sq-AL" sz="2800" b="1" dirty="0" err="1">
                <a:solidFill>
                  <a:srgbClr val="002060"/>
                </a:solidFill>
                <a:latin typeface="Cambria" panose="02040503050406030204" pitchFamily="18" charset="0"/>
                <a:ea typeface="Cambria" panose="02040503050406030204" pitchFamily="18" charset="0"/>
              </a:rPr>
              <a:t>platëform</a:t>
            </a:r>
            <a:r>
              <a:rPr lang="sq-AL" sz="2800" b="1" dirty="0">
                <a:solidFill>
                  <a:srgbClr val="002060"/>
                </a:solidFill>
                <a:latin typeface="Cambria" panose="02040503050406030204" pitchFamily="18" charset="0"/>
                <a:ea typeface="Cambria" panose="02040503050406030204" pitchFamily="18" charset="0"/>
              </a:rPr>
              <a:t>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1066800"/>
            <a:ext cx="9144000" cy="5410200"/>
          </a:xfrm>
        </p:spPr>
        <p:txBody>
          <a:bodyPr/>
          <a:lstStyle/>
          <a:p>
            <a:r>
              <a:rPr lang="sq-AL" sz="2000" dirty="0">
                <a:latin typeface="Cambria" panose="02040503050406030204" pitchFamily="18" charset="0"/>
                <a:ea typeface="Cambria" panose="02040503050406030204" pitchFamily="18" charset="0"/>
              </a:rPr>
              <a:t>Nëse KRPP-ja vendos që të kontrolloj vendimet e sipërpërmendura, KRPP-ja këtë duhet ta bëjë brenda dy (2) ditëve pas pranimit të raportit të tillë. </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Opinionet e </a:t>
            </a:r>
            <a:r>
              <a:rPr lang="sq-AL" sz="2000" dirty="0" err="1">
                <a:latin typeface="Cambria" panose="02040503050406030204" pitchFamily="18" charset="0"/>
                <a:ea typeface="Cambria" panose="02040503050406030204" pitchFamily="18" charset="0"/>
              </a:rPr>
              <a:t>KRPPsë</a:t>
            </a:r>
            <a:r>
              <a:rPr lang="sq-AL" sz="2000" dirty="0">
                <a:latin typeface="Cambria" panose="02040503050406030204" pitchFamily="18" charset="0"/>
                <a:ea typeface="Cambria" panose="02040503050406030204" pitchFamily="18" charset="0"/>
              </a:rPr>
              <a:t> kanë karakter jo-detyrues për AK, por autoritetet kompetente mund ti marrin ato në konsideratë gjatë trajtimit të ankesave të paraqitura në përputhje me Pjesën IX të LPP-se.</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Njoftimi duhet të nënshkruhet nga ZKA dhe zyrtari përgjegjës i Prokurimit, të skanohet të ngarkohet dhe ti dërgohet KRPP-se përmes platformës se prokurimit elektronik. </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Gjithashtu, në rast të anulimit të procedurës, AK duhet të krijoj dhe ngarkoj në sistem Vendimin për Anulim tek funksioni “dokumentet tjera”.</a:t>
            </a:r>
          </a:p>
        </p:txBody>
      </p:sp>
      <p:sp>
        <p:nvSpPr>
          <p:cNvPr id="4" name="Slide Number Placeholder 3"/>
          <p:cNvSpPr>
            <a:spLocks noGrp="1"/>
          </p:cNvSpPr>
          <p:nvPr>
            <p:ph type="sldNum" sz="quarter" idx="12"/>
          </p:nvPr>
        </p:nvSpPr>
        <p:spPr/>
        <p:txBody>
          <a:bodyPr/>
          <a:lstStyle/>
          <a:p>
            <a:fld id="{872C2D91-5140-E643-83AC-7A21B4B6FCA7}" type="slidenum">
              <a:rPr lang="en-US" smtClean="0"/>
              <a:pPr/>
              <a:t>50</a:t>
            </a:fld>
            <a:endParaRPr lang="en-US"/>
          </a:p>
        </p:txBody>
      </p:sp>
      <p:sp>
        <p:nvSpPr>
          <p:cNvPr id="5" name="Footer Placeholder 4"/>
          <p:cNvSpPr>
            <a:spLocks noGrp="1"/>
          </p:cNvSpPr>
          <p:nvPr>
            <p:ph type="ftr" sz="quarter" idx="11"/>
          </p:nvPr>
        </p:nvSpPr>
        <p:spPr>
          <a:xfrm>
            <a:off x="3048000" y="6356351"/>
            <a:ext cx="4495800" cy="365125"/>
          </a:xfrm>
        </p:spPr>
        <p:txBody>
          <a:bodyPr/>
          <a:lstStyle/>
          <a:p>
            <a:r>
              <a:rPr lang="en-US" smtClean="0"/>
              <a:t>Departamenti per Trajnime /KRPP </a:t>
            </a:r>
            <a:endParaRPr lang="en-US"/>
          </a:p>
        </p:txBody>
      </p:sp>
    </p:spTree>
    <p:extLst>
      <p:ext uri="{BB962C8B-B14F-4D97-AF65-F5344CB8AC3E}">
        <p14:creationId xmlns:p14="http://schemas.microsoft.com/office/powerpoint/2010/main" val="16497656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14400"/>
          </a:xfrm>
        </p:spPr>
        <p:txBody>
          <a:bodyPr/>
          <a:lstStyle/>
          <a:p>
            <a:r>
              <a:rPr lang="sq-AL" sz="2800" b="1" dirty="0">
                <a:solidFill>
                  <a:srgbClr val="002060"/>
                </a:solidFill>
                <a:latin typeface="Cambria" panose="02040503050406030204" pitchFamily="18" charset="0"/>
                <a:ea typeface="Cambria" panose="02040503050406030204" pitchFamily="18" charset="0"/>
              </a:rPr>
              <a:t>Procedurat e negociuara pa publikimin-</a:t>
            </a:r>
            <a:br>
              <a:rPr lang="sq-AL" sz="2800" b="1"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Obligimet e AK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24000" y="1143001"/>
            <a:ext cx="9144000" cy="4983163"/>
          </a:xfrm>
        </p:spPr>
        <p:txBody>
          <a:bodyPr/>
          <a:lstStyle/>
          <a:p>
            <a:pPr marL="0" indent="0">
              <a:buNone/>
            </a:pPr>
            <a:r>
              <a:rPr lang="en-US" sz="2000" dirty="0" err="1">
                <a:latin typeface="Cambria" panose="02040503050406030204" pitchFamily="18" charset="0"/>
                <a:ea typeface="Cambria" panose="02040503050406030204" pitchFamily="18" charset="0"/>
              </a:rPr>
              <a:t>Ekzekutimi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procedure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negociuar</a:t>
            </a:r>
            <a:r>
              <a:rPr lang="en-US" sz="2000" dirty="0">
                <a:latin typeface="Cambria" panose="02040503050406030204" pitchFamily="18" charset="0"/>
                <a:ea typeface="Cambria" panose="02040503050406030204" pitchFamily="18" charset="0"/>
              </a:rPr>
              <a:t> 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mënyrë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liron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luajë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rrol</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përcaktimin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kushteve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veçanërisht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bëjë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çmimet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afatet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pranimit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sasitë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karakteristikat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teknike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garancionet</a:t>
            </a:r>
            <a:r>
              <a:rPr lang="en-US" sz="20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(ii)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sigurojë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çmimi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lartë</a:t>
            </a:r>
            <a:r>
              <a:rPr lang="en-US" sz="2000" dirty="0">
                <a:latin typeface="Cambria" panose="02040503050406030204" pitchFamily="18" charset="0"/>
                <a:ea typeface="Cambria" panose="02040503050406030204" pitchFamily="18" charset="0"/>
              </a:rPr>
              <a:t> se </a:t>
            </a:r>
            <a:r>
              <a:rPr lang="en-US" sz="2000" dirty="0" err="1">
                <a:latin typeface="Cambria" panose="02040503050406030204" pitchFamily="18" charset="0"/>
                <a:ea typeface="Cambria" panose="02040503050406030204" pitchFamily="18" charset="0"/>
              </a:rPr>
              <a:t>çmimi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përkatës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tregut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(iii)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vlerësojë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kujdes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kualitetin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produktit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punës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fjalë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51</a:t>
            </a:fld>
            <a:endParaRPr lang="en-US"/>
          </a:p>
        </p:txBody>
      </p:sp>
      <p:sp>
        <p:nvSpPr>
          <p:cNvPr id="5" name="Footer Placeholder 4"/>
          <p:cNvSpPr>
            <a:spLocks noGrp="1"/>
          </p:cNvSpPr>
          <p:nvPr>
            <p:ph type="ftr" sz="quarter" idx="11"/>
          </p:nvPr>
        </p:nvSpPr>
        <p:spPr>
          <a:xfrm>
            <a:off x="3200400" y="6356351"/>
            <a:ext cx="4343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39913853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81200" y="457200"/>
            <a:ext cx="8001000" cy="6019800"/>
          </a:xfrm>
          <a:prstGeom prst="rect">
            <a:avLst/>
          </a:prstGeom>
        </p:spPr>
      </p:pic>
    </p:spTree>
    <p:extLst>
      <p:ext uri="{BB962C8B-B14F-4D97-AF65-F5344CB8AC3E}">
        <p14:creationId xmlns:p14="http://schemas.microsoft.com/office/powerpoint/2010/main" val="32913424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lstStyle/>
          <a:p>
            <a:r>
              <a:rPr lang="sq-AL" sz="2800" b="1" dirty="0">
                <a:solidFill>
                  <a:srgbClr val="002060"/>
                </a:solidFill>
                <a:latin typeface="Cambria" panose="02040503050406030204" pitchFamily="18" charset="0"/>
                <a:ea typeface="Cambria" panose="02040503050406030204" pitchFamily="18" charset="0"/>
              </a:rPr>
              <a:t>Zhvillimi i negociatave </a:t>
            </a:r>
          </a:p>
        </p:txBody>
      </p:sp>
      <p:sp>
        <p:nvSpPr>
          <p:cNvPr id="3" name="Content Placeholder 2"/>
          <p:cNvSpPr>
            <a:spLocks noGrp="1"/>
          </p:cNvSpPr>
          <p:nvPr>
            <p:ph idx="1"/>
          </p:nvPr>
        </p:nvSpPr>
        <p:spPr>
          <a:xfrm>
            <a:off x="1524000" y="914400"/>
            <a:ext cx="9144000" cy="5943600"/>
          </a:xfrm>
        </p:spPr>
        <p:txBody>
          <a:bodyPr/>
          <a:lstStyle/>
          <a:p>
            <a:r>
              <a:rPr lang="sq-AL" sz="2000" dirty="0">
                <a:latin typeface="Cambria" panose="02040503050406030204" pitchFamily="18" charset="0"/>
                <a:ea typeface="Cambria" panose="02040503050406030204" pitchFamily="18" charset="0"/>
              </a:rPr>
              <a:t>Kur autoriteti kontraktues vendos që t’i zhvilloj negociatat me më shumë së një Operator ekonomik, negociatat do të zhvillohen sipas dispozitave të Neneve 51.15 - 51.19 të këtyre rregullave.</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Gjatë negociatave, autoriteti kontraktues do të sigurojë barazinë e trajtimit të </a:t>
            </a:r>
            <a:r>
              <a:rPr lang="sq-AL" sz="2000" dirty="0" err="1">
                <a:latin typeface="Cambria" panose="02040503050406030204" pitchFamily="18" charset="0"/>
                <a:ea typeface="Cambria" panose="02040503050406030204" pitchFamily="18" charset="0"/>
              </a:rPr>
              <a:t>të</a:t>
            </a:r>
            <a:r>
              <a:rPr lang="sq-AL" sz="2000" dirty="0">
                <a:latin typeface="Cambria" panose="02040503050406030204" pitchFamily="18" charset="0"/>
                <a:ea typeface="Cambria" panose="02040503050406030204" pitchFamily="18" charset="0"/>
              </a:rPr>
              <a:t> gjithë pjesëmarrësve në negociata. Në veçanti, autoriteti kontraktues nuk do të jep informata pjesëmarrësve mbi termat dhe kushtet e kontratës në mënyrë diskriminuese, që do të mund t’iu jepte disa pjesëmarrësve përparësi ndaj të tjerëve.</a:t>
            </a:r>
          </a:p>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Negociatat mund të jenë për aspektet teknike, ekonomike, ligjore dhe aspekte tjera të kontratës, përfshirë çmimin ose çmimet. Kërkesat minimale dhe kriteret e dhënies nuk do të jenë subjekt i negociatave.</a:t>
            </a:r>
          </a:p>
        </p:txBody>
      </p:sp>
      <p:sp>
        <p:nvSpPr>
          <p:cNvPr id="4" name="Slide Number Placeholder 3"/>
          <p:cNvSpPr>
            <a:spLocks noGrp="1"/>
          </p:cNvSpPr>
          <p:nvPr>
            <p:ph type="sldNum" sz="quarter" idx="12"/>
          </p:nvPr>
        </p:nvSpPr>
        <p:spPr/>
        <p:txBody>
          <a:bodyPr/>
          <a:lstStyle/>
          <a:p>
            <a:fld id="{872C2D91-5140-E643-83AC-7A21B4B6FCA7}" type="slidenum">
              <a:rPr lang="en-US" smtClean="0"/>
              <a:pPr/>
              <a:t>53</a:t>
            </a:fld>
            <a:endParaRPr lang="en-US"/>
          </a:p>
        </p:txBody>
      </p:sp>
      <p:sp>
        <p:nvSpPr>
          <p:cNvPr id="5" name="Footer Placeholder 4"/>
          <p:cNvSpPr>
            <a:spLocks noGrp="1"/>
          </p:cNvSpPr>
          <p:nvPr>
            <p:ph type="ftr" sz="quarter" idx="11"/>
          </p:nvPr>
        </p:nvSpPr>
        <p:spPr>
          <a:xfrm>
            <a:off x="3276600" y="6356351"/>
            <a:ext cx="42672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714494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
          </a:xfrm>
        </p:spPr>
        <p:txBody>
          <a:bodyPr/>
          <a:lstStyle/>
          <a:p>
            <a:r>
              <a:rPr lang="sq-AL" sz="2800" b="1" dirty="0">
                <a:solidFill>
                  <a:srgbClr val="002060"/>
                </a:solidFill>
                <a:latin typeface="Cambria" panose="02040503050406030204" pitchFamily="18" charset="0"/>
                <a:ea typeface="Cambria" panose="02040503050406030204" pitchFamily="18" charset="0"/>
              </a:rPr>
              <a:t>Zhvillimi i </a:t>
            </a:r>
            <a:r>
              <a:rPr lang="sq-AL" sz="2800" b="1" dirty="0" smtClean="0">
                <a:solidFill>
                  <a:srgbClr val="002060"/>
                </a:solidFill>
                <a:latin typeface="Cambria" panose="02040503050406030204" pitchFamily="18" charset="0"/>
                <a:ea typeface="Cambria" panose="02040503050406030204" pitchFamily="18" charset="0"/>
              </a:rPr>
              <a:t>negociatave </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704108"/>
            <a:ext cx="12192000" cy="5153891"/>
          </a:xfrm>
        </p:spPr>
        <p:txBody>
          <a:bodyPr/>
          <a:lstStyle/>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Negociatat do të mbahen me secilin pjesëmarrës të zgjedhur veçmas. Të gjithë pjesëmarrësit e zgjedhur do t’i nënshtrohen kërkesave të njëjta dhe do të pajisen me informata të njëjta mbi sfondin, termat, dhe kushtet e kontratës. </a:t>
            </a:r>
          </a:p>
          <a:p>
            <a:pPr marL="0" indent="0">
              <a:buNone/>
            </a:pP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Asnjë informatë e marrë nga ndonjë pjesëmarrës dhe asnjë informatë rreth zgjidhjeve të propozuara nga një pjesëmarrës nuk mund t’i tregohet ndonjë pjesëmarrësi tjetër pa miratimin paraprak të pjesëmarrësit i cili ka dhënë informatën e tillë.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Autoriteti kontraktues do ta dokumentojë në tërësi çdo fazë të negociatave, duke raportuar në veçanti:</a:t>
            </a: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objektin e negociatave, </a:t>
            </a: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metodat e përdorura, </a:t>
            </a: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dhe të gjitha komunikimet verbale dhe me shkrim të mbajtura me pjesëmarrësit.</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 Formulari standard, që ndodhet në ueb faqen e </a:t>
            </a:r>
            <a:r>
              <a:rPr lang="sq-AL" sz="2000" dirty="0" err="1">
                <a:latin typeface="Cambria" panose="02040503050406030204" pitchFamily="18" charset="0"/>
                <a:ea typeface="Cambria" panose="02040503050406030204" pitchFamily="18" charset="0"/>
              </a:rPr>
              <a:t>KRPPsë</a:t>
            </a:r>
            <a:r>
              <a:rPr lang="sq-AL" sz="2000" dirty="0">
                <a:latin typeface="Cambria" panose="02040503050406030204" pitchFamily="18" charset="0"/>
                <a:ea typeface="Cambria" panose="02040503050406030204" pitchFamily="18" charset="0"/>
              </a:rPr>
              <a:t>, do të përdoret për proces-mbajtjen e negociatave të mbajtur veçmas me secilin pjesëmarrës.</a:t>
            </a:r>
          </a:p>
        </p:txBody>
      </p:sp>
      <p:sp>
        <p:nvSpPr>
          <p:cNvPr id="4" name="Slide Number Placeholder 3"/>
          <p:cNvSpPr>
            <a:spLocks noGrp="1"/>
          </p:cNvSpPr>
          <p:nvPr>
            <p:ph type="sldNum" sz="quarter" idx="12"/>
          </p:nvPr>
        </p:nvSpPr>
        <p:spPr/>
        <p:txBody>
          <a:bodyPr/>
          <a:lstStyle/>
          <a:p>
            <a:fld id="{872C2D91-5140-E643-83AC-7A21B4B6FCA7}" type="slidenum">
              <a:rPr lang="en-US" smtClean="0"/>
              <a:pPr/>
              <a:t>54</a:t>
            </a:fld>
            <a:endParaRPr lang="en-US"/>
          </a:p>
        </p:txBody>
      </p:sp>
      <p:sp>
        <p:nvSpPr>
          <p:cNvPr id="5" name="Footer Placeholder 4"/>
          <p:cNvSpPr>
            <a:spLocks noGrp="1"/>
          </p:cNvSpPr>
          <p:nvPr>
            <p:ph type="ftr" sz="quarter" idx="11"/>
          </p:nvPr>
        </p:nvSpPr>
        <p:spPr>
          <a:xfrm>
            <a:off x="3200400" y="6356351"/>
            <a:ext cx="4343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6807818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lstStyle/>
          <a:p>
            <a:r>
              <a:rPr lang="sq-AL" sz="2800" b="1" dirty="0">
                <a:solidFill>
                  <a:srgbClr val="002060"/>
                </a:solidFill>
                <a:latin typeface="Cambria" panose="02040503050406030204" pitchFamily="18" charset="0"/>
                <a:ea typeface="Cambria" panose="02040503050406030204" pitchFamily="18" charset="0"/>
              </a:rPr>
              <a:t>Njoftimi për dhënie të kontratës</a:t>
            </a:r>
          </a:p>
        </p:txBody>
      </p:sp>
      <p:sp>
        <p:nvSpPr>
          <p:cNvPr id="3" name="Content Placeholder 2"/>
          <p:cNvSpPr>
            <a:spLocks noGrp="1"/>
          </p:cNvSpPr>
          <p:nvPr>
            <p:ph idx="1"/>
          </p:nvPr>
        </p:nvSpPr>
        <p:spPr>
          <a:xfrm>
            <a:off x="1524000" y="1066800"/>
            <a:ext cx="9144000" cy="5562600"/>
          </a:xfrm>
        </p:spPr>
        <p:txBody>
          <a:bodyPr/>
          <a:lstStyle/>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Varësisht nga natyra e aktivitetit të prokurimit, autoriteti kontraktues gjate zbatimit të procedurave të negociuara pa publikim të njoftimit për kontrate,, duhet të përdore njërën nga dosjet e tenderit të </a:t>
            </a:r>
            <a:r>
              <a:rPr lang="sq-AL" sz="2000" dirty="0" err="1">
                <a:latin typeface="Cambria" panose="02040503050406030204" pitchFamily="18" charset="0"/>
                <a:ea typeface="Cambria" panose="02040503050406030204" pitchFamily="18" charset="0"/>
              </a:rPr>
              <a:t>zyrtarizuara</a:t>
            </a:r>
            <a:r>
              <a:rPr lang="sq-AL" sz="2000" dirty="0">
                <a:latin typeface="Cambria" panose="02040503050406030204" pitchFamily="18" charset="0"/>
                <a:ea typeface="Cambria" panose="02040503050406030204" pitchFamily="18" charset="0"/>
              </a:rPr>
              <a:t> nga KRPP-ja.</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Dispozitat e Nenit 47.33 – 47.35 të këtyre rregullave ngjashmërish aplikohen për dhënien, nënshkrimin, si dhe për shpërndarjen e kontratës së nënshkruar.</a:t>
            </a:r>
          </a:p>
          <a:p>
            <a:r>
              <a:rPr lang="sq-AL" sz="2000" dirty="0">
                <a:latin typeface="Cambria" panose="02040503050406030204" pitchFamily="18" charset="0"/>
                <a:ea typeface="Cambria" panose="02040503050406030204" pitchFamily="18" charset="0"/>
              </a:rPr>
              <a:t>Procedura e vlerësimit dhe krahasimit do të rezultojë në renditjen e tenderëve. Tenderuesit që ka ofruar ofertën më të mirë që renditet sipas kritereve për dhënien e kontratës do t'i jepet kontrata.</a:t>
            </a:r>
          </a:p>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Njoftimi për dhënie të kontratës në përputhje me nenin 41 të LPP-së do të përgatitet duke përdorur formularin standard B08 që krijohet nga sistemi i prokurimit elektronik.</a:t>
            </a:r>
          </a:p>
          <a:p>
            <a:r>
              <a:rPr lang="sq-AL" sz="2000" dirty="0">
                <a:latin typeface="Cambria" panose="02040503050406030204" pitchFamily="18" charset="0"/>
                <a:ea typeface="Cambria" panose="02040503050406030204" pitchFamily="18" charset="0"/>
              </a:rPr>
              <a:t>Njoftimi i përgatitur për dhënie të kontratës duhet të publikohet</a:t>
            </a:r>
          </a:p>
        </p:txBody>
      </p:sp>
      <p:sp>
        <p:nvSpPr>
          <p:cNvPr id="4" name="Slide Number Placeholder 3"/>
          <p:cNvSpPr>
            <a:spLocks noGrp="1"/>
          </p:cNvSpPr>
          <p:nvPr>
            <p:ph type="sldNum" sz="quarter" idx="12"/>
          </p:nvPr>
        </p:nvSpPr>
        <p:spPr/>
        <p:txBody>
          <a:bodyPr/>
          <a:lstStyle/>
          <a:p>
            <a:fld id="{872C2D91-5140-E643-83AC-7A21B4B6FCA7}" type="slidenum">
              <a:rPr lang="en-US" smtClean="0"/>
              <a:pPr/>
              <a:t>55</a:t>
            </a:fld>
            <a:endParaRPr lang="en-US"/>
          </a:p>
        </p:txBody>
      </p:sp>
      <p:sp>
        <p:nvSpPr>
          <p:cNvPr id="5" name="Footer Placeholder 4"/>
          <p:cNvSpPr>
            <a:spLocks noGrp="1"/>
          </p:cNvSpPr>
          <p:nvPr>
            <p:ph type="ftr" sz="quarter" idx="11"/>
          </p:nvPr>
        </p:nvSpPr>
        <p:spPr>
          <a:xfrm>
            <a:off x="3352800" y="6356351"/>
            <a:ext cx="41910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562590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lstStyle/>
          <a:p>
            <a:r>
              <a:rPr lang="sq-AL" sz="2800" b="1" dirty="0">
                <a:solidFill>
                  <a:srgbClr val="002060"/>
                </a:solidFill>
                <a:latin typeface="Cambria" panose="02040503050406030204" pitchFamily="18" charset="0"/>
                <a:ea typeface="Cambria" panose="02040503050406030204" pitchFamily="18" charset="0"/>
              </a:rPr>
              <a:t>Njoftimi për dhënie të kontratës</a:t>
            </a:r>
          </a:p>
        </p:txBody>
      </p:sp>
      <p:sp>
        <p:nvSpPr>
          <p:cNvPr id="3" name="Content Placeholder 2"/>
          <p:cNvSpPr>
            <a:spLocks noGrp="1"/>
          </p:cNvSpPr>
          <p:nvPr>
            <p:ph idx="1"/>
          </p:nvPr>
        </p:nvSpPr>
        <p:spPr>
          <a:xfrm>
            <a:off x="1524000" y="914401"/>
            <a:ext cx="9144000" cy="5211763"/>
          </a:xfrm>
        </p:spPr>
        <p:txBody>
          <a:bodyPr/>
          <a:lstStyle/>
          <a:p>
            <a:r>
              <a:rPr lang="sq-AL" sz="2000" dirty="0">
                <a:latin typeface="Cambria" panose="02040503050406030204" pitchFamily="18" charset="0"/>
                <a:ea typeface="Cambria" panose="02040503050406030204" pitchFamily="18" charset="0"/>
              </a:rPr>
              <a:t>Nëse një AK ka bërë dhënie të një kontrate publike duke përdorur procedurë të negociuar pa publikim ZP, pas skadimit të afatit kohor për parashtrim dhe shqyrtim të ankesave ne përputhje me nenin 108/A të LPP-se, do të përgatisë Njoftimin e Dhënies së Kontratës pavarësisht nga lloji apo vlera e parashikuar.</a:t>
            </a:r>
          </a:p>
          <a:p>
            <a:endParaRPr lang="sq-AL" sz="2000" dirty="0">
              <a:latin typeface="Cambria" panose="02040503050406030204" pitchFamily="18" charset="0"/>
              <a:ea typeface="Cambria" panose="02040503050406030204" pitchFamily="18" charset="0"/>
            </a:endParaRPr>
          </a:p>
          <a:p>
            <a:r>
              <a:rPr lang="sq-AL" sz="2000" dirty="0" err="1">
                <a:latin typeface="Cambria" panose="02040503050406030204" pitchFamily="18" charset="0"/>
                <a:ea typeface="Cambria" panose="02040503050406030204" pitchFamily="18" charset="0"/>
              </a:rPr>
              <a:t>Përgaditja</a:t>
            </a:r>
            <a:r>
              <a:rPr lang="sq-AL" sz="2000" dirty="0">
                <a:latin typeface="Cambria" panose="02040503050406030204" pitchFamily="18" charset="0"/>
                <a:ea typeface="Cambria" panose="02040503050406030204" pitchFamily="18" charset="0"/>
              </a:rPr>
              <a:t> e Njoftimit për Dhënie të kontratës bëhet nëpërmjet sistemit të prokurimit elektronik duke plotësuar të dhënat për secilin hap të funksionit “ Dhënia e Kontratës”.</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AK-se duhet të publikojnë të gjitha njoftimet për dhënie të kontratës në sistemin e prokurimit elektronik. Për arsye të rritjes së transparencës, AK-te mund të publikojnë Njoftimet për dhënie të Kontratës në faqen e internetit të AK gjithashtu. </a:t>
            </a:r>
          </a:p>
        </p:txBody>
      </p:sp>
      <p:sp>
        <p:nvSpPr>
          <p:cNvPr id="4" name="Slide Number Placeholder 3"/>
          <p:cNvSpPr>
            <a:spLocks noGrp="1"/>
          </p:cNvSpPr>
          <p:nvPr>
            <p:ph type="sldNum" sz="quarter" idx="12"/>
          </p:nvPr>
        </p:nvSpPr>
        <p:spPr/>
        <p:txBody>
          <a:bodyPr/>
          <a:lstStyle/>
          <a:p>
            <a:fld id="{872C2D91-5140-E643-83AC-7A21B4B6FCA7}" type="slidenum">
              <a:rPr lang="en-US" smtClean="0"/>
              <a:pPr/>
              <a:t>56</a:t>
            </a:fld>
            <a:endParaRPr lang="en-US"/>
          </a:p>
        </p:txBody>
      </p:sp>
      <p:sp>
        <p:nvSpPr>
          <p:cNvPr id="5" name="Footer Placeholder 4"/>
          <p:cNvSpPr>
            <a:spLocks noGrp="1"/>
          </p:cNvSpPr>
          <p:nvPr>
            <p:ph type="ftr" sz="quarter" idx="11"/>
          </p:nvPr>
        </p:nvSpPr>
        <p:spPr>
          <a:xfrm>
            <a:off x="3048000" y="6356351"/>
            <a:ext cx="44958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2465776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143000"/>
            <a:ext cx="8915400" cy="5715000"/>
          </a:xfrm>
        </p:spPr>
        <p:txBody>
          <a:bodyPr/>
          <a:lstStyle/>
          <a:p>
            <a:pPr marL="457200" indent="-457200" algn="just">
              <a:buFont typeface="Wingdings" pitchFamily="2" charset="2"/>
              <a:buChar char="q"/>
            </a:pPr>
            <a:r>
              <a:rPr lang="sq-AL" sz="2000" dirty="0">
                <a:latin typeface="Cambria" panose="02040503050406030204" pitchFamily="18" charset="0"/>
                <a:ea typeface="Cambria" panose="02040503050406030204" pitchFamily="18" charset="0"/>
              </a:rPr>
              <a:t>Si krijohet varësia nga një </a:t>
            </a:r>
            <a:r>
              <a:rPr lang="en-US" sz="2000" dirty="0">
                <a:latin typeface="Cambria" panose="02040503050406030204" pitchFamily="18" charset="0"/>
                <a:ea typeface="Cambria" panose="02040503050406030204" pitchFamily="18" charset="0"/>
              </a:rPr>
              <a:t>OE?</a:t>
            </a:r>
            <a:endParaRPr lang="sq-AL" sz="2000" dirty="0">
              <a:solidFill>
                <a:srgbClr val="FF0000"/>
              </a:solidFill>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en-US" sz="2000" dirty="0">
                <a:latin typeface="Cambria" panose="02040503050406030204" pitchFamily="18" charset="0"/>
                <a:ea typeface="Cambria" panose="02040503050406030204" pitchFamily="18" charset="0"/>
              </a:rPr>
              <a:t>N</a:t>
            </a:r>
            <a:r>
              <a:rPr lang="sq-AL" sz="2000" dirty="0" err="1">
                <a:latin typeface="Cambria" panose="02040503050406030204" pitchFamily="18" charset="0"/>
                <a:ea typeface="Cambria" panose="02040503050406030204" pitchFamily="18" charset="0"/>
              </a:rPr>
              <a:t>ga</a:t>
            </a:r>
            <a:r>
              <a:rPr lang="sq-AL" sz="2000" dirty="0">
                <a:latin typeface="Cambria" panose="02040503050406030204" pitchFamily="18" charset="0"/>
                <a:ea typeface="Cambria" panose="02040503050406030204" pitchFamily="18" charset="0"/>
              </a:rPr>
              <a:t> neglizhenca, jo profesionalizmi i autoriteteve kontraktuese ne implementimin e projekteve paraprake P.sh blerja e teknologjisë informative (softuerëve, harduerëve apo pajisjeve tjera teknologjike) duke mos përcaktuar qarte me kushtet e kontratës te drejtat dhe mundësitë e mirëmbajtjes,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përmirësimit etj. </a:t>
            </a:r>
            <a:endParaRPr lang="en-US" sz="2000" dirty="0">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sq-AL" sz="2000" dirty="0">
                <a:latin typeface="Cambria" panose="02040503050406030204" pitchFamily="18" charset="0"/>
                <a:ea typeface="Cambria" panose="02040503050406030204" pitchFamily="18" charset="0"/>
              </a:rPr>
              <a:t>Blerja e pajisjeve komplekse pa përcaktuar kostot te mirëmbajtjes dhe te përdorimit. Ne këto raste shpesh ndodhe qe kosto e përdorimit te jete shumëfish me e larte se sa kosto e përdorimit dhe/se mirëmbajtjes. </a:t>
            </a:r>
            <a:endParaRPr lang="en-US" sz="2000" dirty="0">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sq-AL" sz="2000" dirty="0">
                <a:latin typeface="Cambria" panose="02040503050406030204" pitchFamily="18" charset="0"/>
                <a:ea typeface="Cambria" panose="02040503050406030204" pitchFamily="18" charset="0"/>
              </a:rPr>
              <a:t>Blerja e sistemit </a:t>
            </a:r>
            <a:r>
              <a:rPr lang="en-US" sz="2000" dirty="0">
                <a:latin typeface="Cambria" panose="02040503050406030204" pitchFamily="18" charset="0"/>
                <a:ea typeface="Cambria" panose="02040503050406030204" pitchFamily="18" charset="0"/>
              </a:rPr>
              <a:t>softwerike p.sh </a:t>
            </a:r>
            <a:r>
              <a:rPr lang="sq-AL" sz="2000" dirty="0">
                <a:latin typeface="Cambria" panose="02040503050406030204" pitchFamily="18" charset="0"/>
                <a:ea typeface="Cambria" panose="02040503050406030204" pitchFamily="18" charset="0"/>
              </a:rPr>
              <a:t>faturimit  me një kosto te ulet por qe nuk është  blere edhe e drejta autoriale</a:t>
            </a:r>
            <a:r>
              <a:rPr lang="en-US" sz="2000" dirty="0">
                <a:latin typeface="Cambria" panose="02040503050406030204" pitchFamily="18" charset="0"/>
                <a:ea typeface="Cambria" panose="02040503050406030204" pitchFamily="18" charset="0"/>
              </a:rPr>
              <a:t>.</a:t>
            </a:r>
          </a:p>
        </p:txBody>
      </p:sp>
      <p:sp>
        <p:nvSpPr>
          <p:cNvPr id="4" name="Title 1"/>
          <p:cNvSpPr txBox="1">
            <a:spLocks/>
          </p:cNvSpPr>
          <p:nvPr/>
        </p:nvSpPr>
        <p:spPr>
          <a:xfrm>
            <a:off x="1983978" y="152400"/>
            <a:ext cx="8224044" cy="7425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520700" indent="-457200" algn="ctr"/>
            <a:r>
              <a:rPr lang="en-US" sz="2800" b="1" dirty="0">
                <a:solidFill>
                  <a:srgbClr val="002060"/>
                </a:solidFill>
                <a:latin typeface="Cambria" panose="02040503050406030204" pitchFamily="18" charset="0"/>
                <a:ea typeface="Cambria" panose="02040503050406030204" pitchFamily="18" charset="0"/>
              </a:rPr>
              <a:t>PNPPNJK-</a:t>
            </a:r>
            <a:r>
              <a:rPr lang="en-US" sz="2800" b="1" dirty="0" err="1">
                <a:solidFill>
                  <a:srgbClr val="002060"/>
                </a:solidFill>
                <a:latin typeface="Cambria" panose="02040503050406030204" pitchFamily="18" charset="0"/>
                <a:ea typeface="Cambria" panose="02040503050406030204" pitchFamily="18" charset="0"/>
              </a:rPr>
              <a:t>së</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sipas </a:t>
            </a:r>
            <a:r>
              <a:rPr lang="en-US" sz="2800" b="1" dirty="0">
                <a:solidFill>
                  <a:srgbClr val="002060"/>
                </a:solidFill>
                <a:latin typeface="Cambria" panose="02040503050406030204" pitchFamily="18" charset="0"/>
                <a:ea typeface="Cambria" panose="02040503050406030204" pitchFamily="18" charset="0"/>
              </a:rPr>
              <a:t>LPP-</a:t>
            </a:r>
            <a:r>
              <a:rPr lang="en-US" sz="2800" b="1" dirty="0" err="1">
                <a:solidFill>
                  <a:srgbClr val="002060"/>
                </a:solidFill>
                <a:latin typeface="Cambria" panose="02040503050406030204" pitchFamily="18" charset="0"/>
                <a:ea typeface="Cambria" panose="02040503050406030204" pitchFamily="18" charset="0"/>
              </a:rPr>
              <a:t>së</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vazhdim</a:t>
            </a:r>
            <a:r>
              <a:rPr lang="en-US" sz="2800" b="1" dirty="0">
                <a:solidFill>
                  <a:srgbClr val="002060"/>
                </a:solidFill>
                <a:latin typeface="Cambria" panose="02040503050406030204" pitchFamily="18" charset="0"/>
                <a:ea typeface="Cambria" panose="02040503050406030204" pitchFamily="18" charset="0"/>
              </a:rPr>
              <a:t>)</a:t>
            </a:r>
          </a:p>
        </p:txBody>
      </p:sp>
      <p:sp>
        <p:nvSpPr>
          <p:cNvPr id="2" name="Slide Number Placeholder 1">
            <a:extLst>
              <a:ext uri="{FF2B5EF4-FFF2-40B4-BE49-F238E27FC236}">
                <a16:creationId xmlns:a16="http://schemas.microsoft.com/office/drawing/2014/main" id="{460A44C9-B135-416E-B6CC-4703181466D2}"/>
              </a:ext>
            </a:extLst>
          </p:cNvPr>
          <p:cNvSpPr>
            <a:spLocks noGrp="1"/>
          </p:cNvSpPr>
          <p:nvPr>
            <p:ph type="sldNum" sz="quarter" idx="12"/>
          </p:nvPr>
        </p:nvSpPr>
        <p:spPr/>
        <p:txBody>
          <a:bodyPr/>
          <a:lstStyle/>
          <a:p>
            <a:fld id="{872C2D91-5140-E643-83AC-7A21B4B6FCA7}" type="slidenum">
              <a:rPr lang="en-US" smtClean="0"/>
              <a:pPr/>
              <a:t>57</a:t>
            </a:fld>
            <a:endParaRPr lang="en-US"/>
          </a:p>
        </p:txBody>
      </p:sp>
      <p:sp>
        <p:nvSpPr>
          <p:cNvPr id="5" name="Footer Placeholder 4"/>
          <p:cNvSpPr>
            <a:spLocks noGrp="1"/>
          </p:cNvSpPr>
          <p:nvPr>
            <p:ph type="ftr" sz="quarter" idx="11"/>
          </p:nvPr>
        </p:nvSpPr>
        <p:spPr>
          <a:xfrm>
            <a:off x="3581400" y="6356351"/>
            <a:ext cx="3962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06577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600201"/>
            <a:ext cx="9144000" cy="4401205"/>
          </a:xfrm>
          <a:prstGeom prst="rect">
            <a:avLst/>
          </a:prstGeom>
        </p:spPr>
        <p:txBody>
          <a:bodyPr wrap="square">
            <a:spAutoFit/>
          </a:bodyPr>
          <a:lstStyle/>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Është një procedurë specifike dhe mund të aplikohet në raste të kufizuara të përcaktuara me ligj. </a:t>
            </a:r>
          </a:p>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Autoritetet Kontraktuese negociojnë kushtet e kontratës me tenderuesit.</a:t>
            </a:r>
          </a:p>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Ftojnë kandidatët me qëllim të dhënies së kontratës për punë,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furnizime ose për shërbime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Diskutojnë dhe të negociojnë me kandidatët të cilët i janë përgjigjur ftesës, kushtet e kontratës të përcaktuara në ftesën përkatëse.</a:t>
            </a:r>
          </a:p>
          <a:p>
            <a:pPr marL="579437"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Autoritetet Kontraktuese mund te zgjedhin n</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mes te procedurave te hapura apo te kufizuara</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Duhet pas në  konsideratë që aspirata kryesore  e AK-se të arrihet (Vlera për Paranë). </a:t>
            </a:r>
          </a:p>
          <a:p>
            <a:pPr marL="579437"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Autoriteti Kontraktues është përgjegjës të </a:t>
            </a:r>
            <a:r>
              <a:rPr lang="en-US" sz="2000" dirty="0" err="1">
                <a:latin typeface="Cambria" panose="02040503050406030204" pitchFamily="18" charset="0"/>
                <a:ea typeface="Cambria" panose="02040503050406030204" pitchFamily="18" charset="0"/>
              </a:rPr>
              <a:t>ndërmarr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veprime</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të arritur vlerën më të mirë për paranë</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p>
          <a:p>
            <a:pPr marL="236537" algn="just"/>
            <a:endParaRPr lang="sq-AL" sz="20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752600" y="194876"/>
            <a:ext cx="8686800" cy="1077218"/>
          </a:xfrm>
          <a:prstGeom prst="rect">
            <a:avLst/>
          </a:prstGeom>
        </p:spPr>
        <p:txBody>
          <a:bodyPr wrap="square">
            <a:spAutoFit/>
          </a:bodyPr>
          <a:lstStyle/>
          <a:p>
            <a:pPr algn="ctr"/>
            <a:r>
              <a:rPr lang="sq-AL" sz="3200" b="1" dirty="0">
                <a:solidFill>
                  <a:srgbClr val="002060"/>
                </a:solidFill>
                <a:latin typeface="+mj-lt"/>
              </a:rPr>
              <a:t>Llojet, karakteristikat dhe opsionet e procedurave të negociuara</a:t>
            </a:r>
            <a:endParaRPr lang="sq-AL" sz="2000" b="1" i="1" dirty="0">
              <a:solidFill>
                <a:srgbClr val="002060"/>
              </a:solidFill>
              <a:latin typeface="+mj-lt"/>
            </a:endParaRPr>
          </a:p>
        </p:txBody>
      </p:sp>
    </p:spTree>
    <p:extLst>
      <p:ext uri="{BB962C8B-B14F-4D97-AF65-F5344CB8AC3E}">
        <p14:creationId xmlns:p14="http://schemas.microsoft.com/office/powerpoint/2010/main" val="333530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24001"/>
            <a:ext cx="9144000" cy="3785652"/>
          </a:xfrm>
          <a:prstGeom prst="rect">
            <a:avLst/>
          </a:prstGeom>
        </p:spPr>
        <p:txBody>
          <a:bodyPr wrap="square">
            <a:spAutoFit/>
          </a:bodyPr>
          <a:lstStyle/>
          <a:p>
            <a:pPr algn="just">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Për herë të parë në Direktivën të BE-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së Nr.</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2014/24/EC</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(neni 29), dhe </a:t>
            </a:r>
            <a:r>
              <a:rPr lang="en-US" sz="2400" dirty="0">
                <a:latin typeface="Cambria" panose="02040503050406030204" pitchFamily="18" charset="0"/>
                <a:ea typeface="Cambria" panose="02040503050406030204" pitchFamily="18" charset="0"/>
              </a:rPr>
              <a:t>e</a:t>
            </a:r>
            <a:r>
              <a:rPr lang="sq-AL" sz="2400" dirty="0">
                <a:latin typeface="Cambria" panose="02040503050406030204" pitchFamily="18" charset="0"/>
                <a:ea typeface="Cambria" panose="02040503050406030204" pitchFamily="18" charset="0"/>
              </a:rPr>
              <a:t> zëvendëson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procedurën e negociuar </a:t>
            </a: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a</a:t>
            </a:r>
            <a:r>
              <a:rPr lang="en-US" sz="2400" dirty="0">
                <a:latin typeface="Cambria" panose="02040503050406030204" pitchFamily="18" charset="0"/>
                <a:ea typeface="Cambria" panose="02040503050406030204" pitchFamily="18" charset="0"/>
              </a:rPr>
              <a:t>s</a:t>
            </a:r>
            <a:r>
              <a:rPr lang="sq-AL" sz="2400" dirty="0">
                <a:latin typeface="Cambria" panose="02040503050406030204" pitchFamily="18" charset="0"/>
                <a:ea typeface="Cambria" panose="02040503050406030204" pitchFamily="18" charset="0"/>
              </a:rPr>
              <a:t> publikim të njoftimit për kontratë.</a:t>
            </a:r>
            <a:endParaRPr lang="en-US" sz="2400" dirty="0">
              <a:latin typeface="Cambria" panose="02040503050406030204" pitchFamily="18" charset="0"/>
              <a:ea typeface="Cambria" panose="02040503050406030204" pitchFamily="18" charset="0"/>
            </a:endParaRPr>
          </a:p>
          <a:p>
            <a:pPr algn="just"/>
            <a:endParaRPr lang="sq-AL" sz="2400" dirty="0">
              <a:latin typeface="Cambria" panose="02040503050406030204" pitchFamily="18" charset="0"/>
              <a:ea typeface="Cambria" panose="02040503050406030204" pitchFamily="18" charset="0"/>
            </a:endParaRPr>
          </a:p>
          <a:p>
            <a:pPr algn="just"/>
            <a:r>
              <a:rPr lang="sq-AL" sz="2400" dirty="0">
                <a:latin typeface="Cambria" panose="02040503050406030204" pitchFamily="18" charset="0"/>
                <a:ea typeface="Cambria" panose="02040503050406030204" pitchFamily="18" charset="0"/>
              </a:rPr>
              <a:t>Në plotësim/ndryshimet e bëra LPP, Ligji Nr.</a:t>
            </a:r>
            <a:r>
              <a:rPr lang="en-US" sz="2400" dirty="0">
                <a:latin typeface="Cambria" panose="02040503050406030204" pitchFamily="18" charset="0"/>
                <a:ea typeface="Cambria" panose="02040503050406030204" pitchFamily="18" charset="0"/>
              </a:rPr>
              <a:t>04L-42</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ndryshuar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plotësuar</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Lgjin</a:t>
            </a:r>
            <a:r>
              <a:rPr lang="en-US" sz="2400" b="1" dirty="0">
                <a:latin typeface="Cambria" panose="02040503050406030204" pitchFamily="18" charset="0"/>
                <a:ea typeface="Cambria" panose="02040503050406030204" pitchFamily="18" charset="0"/>
              </a:rPr>
              <a:t> Nr. 04/L-237,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05/L-068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05/L-092</a:t>
            </a:r>
            <a:r>
              <a:rPr lang="sq-AL" sz="2400" dirty="0">
                <a:latin typeface="Cambria" panose="02040503050406030204" pitchFamily="18" charset="0"/>
                <a:ea typeface="Cambria" panose="02040503050406030204" pitchFamily="18" charset="0"/>
              </a:rPr>
              <a:t>(neni 34),</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reflekton këtë ndryshim dhe procedura 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negociuar pas publikimit të njoftimit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kontratës zëvendësohet me procedurën e re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prokurimit procedurën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konkurruese me negociata.</a:t>
            </a:r>
            <a:endParaRPr lang="sq-AL" sz="2400" dirty="0"/>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714500" y="218183"/>
            <a:ext cx="8763000" cy="1077218"/>
          </a:xfrm>
          <a:prstGeom prst="rect">
            <a:avLst/>
          </a:prstGeom>
        </p:spPr>
        <p:txBody>
          <a:bodyPr wrap="square">
            <a:spAutoFit/>
          </a:bodyPr>
          <a:lstStyle/>
          <a:p>
            <a:pPr algn="ctr"/>
            <a:r>
              <a:rPr lang="sq-AL" sz="3200" b="1" dirty="0">
                <a:solidFill>
                  <a:srgbClr val="002060"/>
                </a:solidFill>
              </a:rPr>
              <a:t>Procedura konkurruese me negociata</a:t>
            </a:r>
            <a:r>
              <a:rPr lang="en-US" sz="3200" b="1" dirty="0">
                <a:solidFill>
                  <a:srgbClr val="002060"/>
                </a:solidFill>
              </a:rPr>
              <a:t> </a:t>
            </a:r>
            <a:r>
              <a:rPr lang="sq-AL" sz="3200" b="1" dirty="0">
                <a:solidFill>
                  <a:srgbClr val="002060"/>
                </a:solidFill>
              </a:rPr>
              <a:t>ë</a:t>
            </a:r>
            <a:r>
              <a:rPr lang="en-US" sz="3200" b="1" dirty="0" err="1">
                <a:solidFill>
                  <a:srgbClr val="002060"/>
                </a:solidFill>
              </a:rPr>
              <a:t>sht</a:t>
            </a:r>
            <a:r>
              <a:rPr lang="sq-AL" sz="3200" b="1" dirty="0">
                <a:solidFill>
                  <a:srgbClr val="002060"/>
                </a:solidFill>
              </a:rPr>
              <a:t>ë</a:t>
            </a:r>
            <a:r>
              <a:rPr lang="sq-AL" sz="3200" dirty="0">
                <a:solidFill>
                  <a:srgbClr val="002060"/>
                </a:solidFill>
              </a:rPr>
              <a:t> </a:t>
            </a:r>
            <a:r>
              <a:rPr lang="sq-AL" sz="3200" b="1" dirty="0">
                <a:solidFill>
                  <a:srgbClr val="002060"/>
                </a:solidFill>
              </a:rPr>
              <a:t>procedure e re</a:t>
            </a:r>
            <a:r>
              <a:rPr lang="en-US" sz="3200" dirty="0">
                <a:solidFill>
                  <a:srgbClr val="002060"/>
                </a:solidFill>
              </a:rPr>
              <a:t>.</a:t>
            </a:r>
            <a:endParaRPr lang="sq-AL" sz="3200" b="1" i="1" dirty="0">
              <a:solidFill>
                <a:srgbClr val="002060"/>
              </a:solidFill>
            </a:endParaRPr>
          </a:p>
        </p:txBody>
      </p:sp>
    </p:spTree>
    <p:extLst>
      <p:ext uri="{BB962C8B-B14F-4D97-AF65-F5344CB8AC3E}">
        <p14:creationId xmlns:p14="http://schemas.microsoft.com/office/powerpoint/2010/main" val="109176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95401"/>
            <a:ext cx="9144000" cy="3693319"/>
          </a:xfrm>
          <a:prstGeom prst="rect">
            <a:avLst/>
          </a:prstGeom>
        </p:spPr>
        <p:txBody>
          <a:bodyPr wrap="square">
            <a:spAutoFit/>
          </a:bodyPr>
          <a:lstStyle/>
          <a:p>
            <a:pPr marL="520700" indent="-284163" algn="just">
              <a:buFont typeface="Wingdings" pitchFamily="2" charset="2"/>
              <a:buChar char="ü"/>
            </a:pPr>
            <a:endParaRPr lang="en-US" sz="2600" dirty="0"/>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Është një proces me </a:t>
            </a:r>
            <a:r>
              <a:rPr lang="en-US" sz="2600" dirty="0">
                <a:latin typeface="Cambria" panose="02040503050406030204" pitchFamily="18" charset="0"/>
                <a:ea typeface="Cambria" panose="02040503050406030204" pitchFamily="18" charset="0"/>
              </a:rPr>
              <a:t>tri</a:t>
            </a:r>
            <a:r>
              <a:rPr lang="sq-AL" sz="2600" dirty="0">
                <a:latin typeface="Cambria" panose="02040503050406030204" pitchFamily="18" charset="0"/>
                <a:ea typeface="Cambria" panose="02040503050406030204" pitchFamily="18" charset="0"/>
              </a:rPr>
              <a:t> faza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O</a:t>
            </a:r>
            <a:r>
              <a:rPr lang="en-US" sz="2600" dirty="0">
                <a:latin typeface="Cambria" panose="02040503050406030204" pitchFamily="18" charset="0"/>
                <a:ea typeface="Cambria" panose="02040503050406030204" pitchFamily="18" charset="0"/>
              </a:rPr>
              <a:t>E</a:t>
            </a:r>
            <a:r>
              <a:rPr lang="sq-AL" sz="2600" dirty="0">
                <a:latin typeface="Cambria" panose="02040503050406030204" pitchFamily="18" charset="0"/>
                <a:ea typeface="Cambria" panose="02040503050406030204" pitchFamily="18" charset="0"/>
              </a:rPr>
              <a:t> ftohen të paraqesin informacionet e kualifikimit në fazën e parë të përzgjedhjes ( kualifikimi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vlerësohen duke u bazuar ne kriteret e kualifikimit</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për te caktuar se cilët janë të kualifikuar për të kryer kontratën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duke krijuar kështu listën e shkurtër te </a:t>
            </a:r>
            <a:r>
              <a:rPr lang="en-US" sz="2600" dirty="0">
                <a:latin typeface="Cambria" panose="02040503050406030204" pitchFamily="18" charset="0"/>
                <a:ea typeface="Cambria" panose="02040503050406030204" pitchFamily="18" charset="0"/>
              </a:rPr>
              <a:t>OE </a:t>
            </a:r>
            <a:r>
              <a:rPr lang="sq-AL" sz="2600" dirty="0">
                <a:latin typeface="Cambria" panose="02040503050406030204" pitchFamily="18" charset="0"/>
                <a:ea typeface="Cambria" panose="02040503050406030204" pitchFamily="18" charset="0"/>
              </a:rPr>
              <a:t>(minimum 5 e maksimumin e cakton vete AK-zakonisht 7-8</a:t>
            </a:r>
            <a:r>
              <a:rPr lang="en-US" sz="2600" dirty="0">
                <a:latin typeface="Cambria" panose="02040503050406030204" pitchFamily="18" charset="0"/>
                <a:ea typeface="Cambria" panose="02040503050406030204" pitchFamily="18" charset="0"/>
              </a:rPr>
              <a:t>)</a:t>
            </a:r>
            <a:r>
              <a:rPr lang="sq-AL" sz="2600" dirty="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236537" algn="just"/>
            <a:r>
              <a:rPr lang="sq-AL" sz="2600" dirty="0">
                <a:latin typeface="Cambria" panose="02040503050406030204" pitchFamily="18" charset="0"/>
                <a:ea typeface="Cambria" panose="02040503050406030204" pitchFamily="18" charset="0"/>
              </a:rPr>
              <a:t>  </a:t>
            </a: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174478" y="186976"/>
            <a:ext cx="7696200" cy="1077218"/>
          </a:xfrm>
          <a:prstGeom prst="rect">
            <a:avLst/>
          </a:prstGeom>
        </p:spPr>
        <p:txBody>
          <a:bodyPr wrap="square">
            <a:spAutoFit/>
          </a:bodyPr>
          <a:lstStyle/>
          <a:p>
            <a:pPr algn="ctr"/>
            <a:r>
              <a:rPr lang="sq-AL" sz="3200" b="1" dirty="0">
                <a:solidFill>
                  <a:srgbClr val="002060"/>
                </a:solidFill>
              </a:rPr>
              <a:t>Procedura konkurruese me negociata</a:t>
            </a:r>
            <a:endParaRPr lang="en-US" sz="3200" b="1" dirty="0">
              <a:solidFill>
                <a:srgbClr val="002060"/>
              </a:solidFill>
            </a:endParaRPr>
          </a:p>
          <a:p>
            <a:pPr algn="ctr"/>
            <a:r>
              <a:rPr lang="sq-AL" sz="3200" dirty="0">
                <a:solidFill>
                  <a:srgbClr val="002060"/>
                </a:solidFill>
              </a:rPr>
              <a:t>Sipas </a:t>
            </a:r>
            <a:r>
              <a:rPr lang="en-US" sz="3200" dirty="0">
                <a:solidFill>
                  <a:srgbClr val="002060"/>
                </a:solidFill>
              </a:rPr>
              <a:t>Directives 2014/24/EC</a:t>
            </a:r>
            <a:r>
              <a:rPr lang="sq-AL" sz="3200" dirty="0">
                <a:solidFill>
                  <a:srgbClr val="002060"/>
                </a:solidFill>
              </a:rPr>
              <a:t> </a:t>
            </a:r>
            <a:endParaRPr lang="sq-AL" sz="2000" i="1" dirty="0">
              <a:solidFill>
                <a:srgbClr val="002060"/>
              </a:solidFill>
            </a:endParaRPr>
          </a:p>
        </p:txBody>
      </p:sp>
    </p:spTree>
    <p:extLst>
      <p:ext uri="{BB962C8B-B14F-4D97-AF65-F5344CB8AC3E}">
        <p14:creationId xmlns:p14="http://schemas.microsoft.com/office/powerpoint/2010/main" val="135434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24000"/>
            <a:ext cx="9144000" cy="4493538"/>
          </a:xfrm>
          <a:prstGeom prst="rect">
            <a:avLst/>
          </a:prstGeom>
        </p:spPr>
        <p:txBody>
          <a:bodyPr wrap="square">
            <a:spAutoFit/>
          </a:bodyPr>
          <a:lstStyle/>
          <a:p>
            <a:pPr algn="just">
              <a:buFont typeface="Wingdings" pitchFamily="2" charset="2"/>
              <a:buChar char="q"/>
            </a:pPr>
            <a:r>
              <a:rPr lang="sq-AL" sz="2600" dirty="0">
                <a:latin typeface="+mj-lt"/>
              </a:rPr>
              <a:t>   </a:t>
            </a:r>
            <a:r>
              <a:rPr lang="sq-AL" sz="2600" dirty="0">
                <a:latin typeface="+mj-lt"/>
                <a:ea typeface="Cambria" panose="02040503050406030204" pitchFamily="18" charset="0"/>
              </a:rPr>
              <a:t>Sipas </a:t>
            </a:r>
            <a:r>
              <a:rPr lang="en-US" sz="2600" dirty="0">
                <a:latin typeface="+mj-lt"/>
                <a:ea typeface="Cambria" panose="02040503050406030204" pitchFamily="18" charset="0"/>
              </a:rPr>
              <a:t>Directives 2014/24/EC:</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AK hynë në negociata vetëm me operatoret nga lista e ngushtë. </a:t>
            </a:r>
            <a:endParaRPr lang="en-US"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Bazuar në Tenderët fillestare të pranuara nga po ata operatore ekonomik (të listës së ngushtë).</a:t>
            </a:r>
          </a:p>
          <a:p>
            <a:pPr marL="579437" indent="-342900" algn="just">
              <a:buFont typeface="Wingdings" panose="05000000000000000000" pitchFamily="2" charset="2"/>
              <a:buChar char="§"/>
            </a:pPr>
            <a:r>
              <a:rPr lang="sq-AL" sz="2600" dirty="0">
                <a:latin typeface="+mj-lt"/>
                <a:ea typeface="Cambria" panose="02040503050406030204" pitchFamily="18" charset="0"/>
              </a:rPr>
              <a:t>Negociojnë me ofertuesit tenderët fillestarë dhe të gjithë tenderët e mëvonshëm të paraqitur nga ana e tyre me përjashtim të tenderëve përfundimtare. </a:t>
            </a:r>
          </a:p>
          <a:p>
            <a:pPr marL="579437" indent="-342900" algn="just">
              <a:buFont typeface="Wingdings" panose="05000000000000000000" pitchFamily="2" charset="2"/>
              <a:buChar char="§"/>
            </a:pPr>
            <a:r>
              <a:rPr lang="sq-AL" sz="2600" dirty="0">
                <a:latin typeface="+mj-lt"/>
                <a:ea typeface="Cambria" panose="02040503050406030204" pitchFamily="18" charset="0"/>
              </a:rPr>
              <a:t>kërkesat minimale dhe kriteret e dhënies nuk janë pjese e negociatave.</a:t>
            </a:r>
          </a:p>
          <a:p>
            <a:pPr marL="579437" indent="-342900" algn="just">
              <a:buFont typeface="Wingdings" panose="05000000000000000000" pitchFamily="2" charset="2"/>
              <a:buChar char="§"/>
            </a:pPr>
            <a:r>
              <a:rPr lang="sq-AL" sz="2600" dirty="0">
                <a:latin typeface="+mj-lt"/>
                <a:ea typeface="Cambria" panose="02040503050406030204" pitchFamily="18" charset="0"/>
              </a:rPr>
              <a:t>si rezultat i këtyre negociatave krijohet Dokumenti final i tenderit i cili ju dërgohet të gjithë operatoreve</a:t>
            </a:r>
            <a:r>
              <a:rPr lang="en-US" sz="2600" dirty="0">
                <a:latin typeface="+mj-lt"/>
                <a:ea typeface="Cambria" panose="02040503050406030204" pitchFamily="18" charset="0"/>
              </a:rPr>
              <a:t>.</a:t>
            </a:r>
            <a:endParaRPr lang="sq-AL" sz="2600" dirty="0">
              <a:latin typeface="+mj-lt"/>
            </a:endParaRPr>
          </a:p>
        </p:txBody>
      </p:sp>
      <p:sp>
        <p:nvSpPr>
          <p:cNvPr id="3" name="Title 1"/>
          <p:cNvSpPr txBox="1">
            <a:spLocks/>
          </p:cNvSpPr>
          <p:nvPr/>
        </p:nvSpPr>
        <p:spPr>
          <a:xfrm>
            <a:off x="1986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790700" y="165735"/>
            <a:ext cx="8610600" cy="892552"/>
          </a:xfrm>
          <a:prstGeom prst="rect">
            <a:avLst/>
          </a:prstGeom>
        </p:spPr>
        <p:txBody>
          <a:bodyPr wrap="square">
            <a:spAutoFit/>
          </a:bodyPr>
          <a:lstStyle/>
          <a:p>
            <a:pPr algn="ctr"/>
            <a:r>
              <a:rPr lang="sq-AL" sz="3200" b="1" dirty="0">
                <a:solidFill>
                  <a:srgbClr val="002060"/>
                </a:solidFill>
              </a:rPr>
              <a:t>Procedura konkurruese me negociata (vazhdim</a:t>
            </a:r>
            <a:r>
              <a:rPr lang="en-US" sz="3200" b="1" dirty="0">
                <a:solidFill>
                  <a:srgbClr val="002060"/>
                </a:solidFill>
              </a:rPr>
              <a:t>)</a:t>
            </a:r>
          </a:p>
          <a:p>
            <a:pPr algn="ctr"/>
            <a:endParaRPr lang="sq-AL" sz="2000" b="1" i="1" dirty="0">
              <a:solidFill>
                <a:srgbClr val="002060"/>
              </a:solidFill>
            </a:endParaRPr>
          </a:p>
        </p:txBody>
      </p:sp>
    </p:spTree>
    <p:extLst>
      <p:ext uri="{BB962C8B-B14F-4D97-AF65-F5344CB8AC3E}">
        <p14:creationId xmlns:p14="http://schemas.microsoft.com/office/powerpoint/2010/main" val="2312968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5523</Words>
  <Application>Microsoft Office PowerPoint</Application>
  <PresentationFormat>Widescreen</PresentationFormat>
  <Paragraphs>503</Paragraphs>
  <Slides>57</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57</vt:i4>
      </vt:variant>
    </vt:vector>
  </HeadingPairs>
  <TitlesOfParts>
    <vt:vector size="67" baseType="lpstr">
      <vt:lpstr>Arial</vt:lpstr>
      <vt:lpstr>Calibri</vt:lpstr>
      <vt:lpstr>Calibri Light</vt:lpstr>
      <vt:lpstr>Cambria</vt:lpstr>
      <vt:lpstr>Garamond</vt:lpstr>
      <vt:lpstr>JEOLGJ+TimesNewRoman,Bold</vt:lpstr>
      <vt:lpstr>Times New Roman</vt:lpstr>
      <vt:lpstr>Verdana</vt:lpstr>
      <vt:lpstr>Wingdings</vt:lpstr>
      <vt:lpstr>Office Theme</vt:lpstr>
      <vt:lpstr>PowerPoint Presentation</vt:lpstr>
      <vt:lpstr>Përmbledhja e  trajnimit</vt:lpstr>
      <vt:lpstr>Qëllimi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Procedura konkurruese me negociata- sipas LPP-së </vt:lpstr>
      <vt:lpstr>PowerPoint Presentation</vt:lpstr>
      <vt:lpstr>PowerPoint Presentation</vt:lpstr>
      <vt:lpstr>Përdorimi i procedura konkurruese me negociata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Fazat e procedurës</vt:lpstr>
      <vt:lpstr>Fazat e procedurës</vt:lpstr>
      <vt:lpstr>Fazat e procedurës</vt:lpstr>
      <vt:lpstr>Procedura Tenderuese  /Një-zarf dhe Dy-zarf </vt:lpstr>
      <vt:lpstr>Qasja me dy zarfe</vt:lpstr>
      <vt:lpstr>Qasja me dy zarfe</vt:lpstr>
      <vt:lpstr>Qasja me dy zarfe</vt:lpstr>
      <vt:lpstr>Qasja me dy zarfe</vt:lpstr>
      <vt:lpstr>PowerPoint Presentation</vt:lpstr>
      <vt:lpstr>Qëllimi </vt:lpstr>
      <vt:lpstr>PowerPoint Presentation</vt:lpstr>
      <vt:lpstr>PowerPoint Presentation</vt:lpstr>
      <vt:lpstr>PowerPoint Presentation</vt:lpstr>
      <vt:lpstr>Procedurat e negociuara pa publikimin e njoftimit për kontrate – sipas LPP-së</vt:lpstr>
      <vt:lpstr>Procedurat e negociuara pa publikimin- përdorimi i saj </vt:lpstr>
      <vt:lpstr>Procedurat e negociuara pa publikimin- përdorimi i saj </vt:lpstr>
      <vt:lpstr>Procedurat e negociuara pa publikimin- përdorimi i saj </vt:lpstr>
      <vt:lpstr>Procedurat e negociuara pa publikimin- përdorimi i saj </vt:lpstr>
      <vt:lpstr>Procedurat e negociuara pa publikimin- përdorimi i saj  në platëform </vt:lpstr>
      <vt:lpstr>Procedurat e negociuara pa publikimin-  Obligimet e AK  </vt:lpstr>
      <vt:lpstr>PowerPoint Presentation</vt:lpstr>
      <vt:lpstr>Zhvillimi i negociatave </vt:lpstr>
      <vt:lpstr>Zhvillimi i negociatave </vt:lpstr>
      <vt:lpstr>Njoftimi për dhënie të kontratës</vt:lpstr>
      <vt:lpstr>Njoftimi për dhënie të kontratës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 e Kufizuar</dc:title>
  <dc:creator>Ilirk</dc:creator>
  <cp:lastModifiedBy>Ilirk</cp:lastModifiedBy>
  <cp:revision>106</cp:revision>
  <dcterms:created xsi:type="dcterms:W3CDTF">2020-07-30T12:01:21Z</dcterms:created>
  <dcterms:modified xsi:type="dcterms:W3CDTF">2024-03-13T18:51:42Z</dcterms:modified>
</cp:coreProperties>
</file>